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showSpecialPlsOnTitleSld="0">
  <p:sldMasterIdLst>
    <p:sldMasterId id="2147483661"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Lst>
  <p:sldSz cy="5143500" cx="9144000"/>
  <p:notesSz cx="6858000" cy="9144000"/>
  <p:embeddedFontLst>
    <p:embeddedFont>
      <p:font typeface="Roboto"/>
      <p:regular r:id="rId20"/>
      <p:bold r:id="rId21"/>
      <p:italic r:id="rId22"/>
      <p:boldItalic r:id="rId23"/>
    </p:embeddedFont>
    <p:embeddedFont>
      <p:font typeface="Helvetica Neue"/>
      <p:regular r:id="rId24"/>
      <p:bold r:id="rId25"/>
      <p:italic r:id="rId26"/>
      <p:boldItalic r:id="rId27"/>
    </p:embeddedFont>
    <p:embeddedFont>
      <p:font typeface="Roboto Light"/>
      <p:regular r:id="rId28"/>
      <p:bold r:id="rId29"/>
      <p:italic r:id="rId30"/>
      <p:boldItalic r:id="rId3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20" Type="http://schemas.openxmlformats.org/officeDocument/2006/relationships/font" Target="fonts/Roboto-regular.fntdata"/><Relationship Id="rId22" Type="http://schemas.openxmlformats.org/officeDocument/2006/relationships/font" Target="fonts/Roboto-italic.fntdata"/><Relationship Id="rId21" Type="http://schemas.openxmlformats.org/officeDocument/2006/relationships/font" Target="fonts/Roboto-bold.fntdata"/><Relationship Id="rId24" Type="http://schemas.openxmlformats.org/officeDocument/2006/relationships/font" Target="fonts/HelveticaNeue-regular.fntdata"/><Relationship Id="rId23" Type="http://schemas.openxmlformats.org/officeDocument/2006/relationships/font" Target="fonts/Roboto-bold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HelveticaNeue-italic.fntdata"/><Relationship Id="rId25" Type="http://schemas.openxmlformats.org/officeDocument/2006/relationships/font" Target="fonts/HelveticaNeue-bold.fntdata"/><Relationship Id="rId28" Type="http://schemas.openxmlformats.org/officeDocument/2006/relationships/font" Target="fonts/RobotoLight-regular.fntdata"/><Relationship Id="rId27" Type="http://schemas.openxmlformats.org/officeDocument/2006/relationships/font" Target="fonts/HelveticaNeue-boldItalic.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RobotoLight-bold.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RobotoLight-boldItalic.fntdata"/><Relationship Id="rId30" Type="http://schemas.openxmlformats.org/officeDocument/2006/relationships/font" Target="fonts/RobotoLight-italic.fntdata"/><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 name="Shape 59"/>
        <p:cNvGrpSpPr/>
        <p:nvPr/>
      </p:nvGrpSpPr>
      <p:grpSpPr>
        <a:xfrm>
          <a:off x="0" y="0"/>
          <a:ext cx="0" cy="0"/>
          <a:chOff x="0" y="0"/>
          <a:chExt cx="0" cy="0"/>
        </a:xfrm>
      </p:grpSpPr>
      <p:sp>
        <p:nvSpPr>
          <p:cNvPr id="60" name="Google Shape;60;g35f391192_02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1" name="Google Shape;61;g35f391192_0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7" name="Shape 167"/>
        <p:cNvGrpSpPr/>
        <p:nvPr/>
      </p:nvGrpSpPr>
      <p:grpSpPr>
        <a:xfrm>
          <a:off x="0" y="0"/>
          <a:ext cx="0" cy="0"/>
          <a:chOff x="0" y="0"/>
          <a:chExt cx="0" cy="0"/>
        </a:xfrm>
      </p:grpSpPr>
      <p:sp>
        <p:nvSpPr>
          <p:cNvPr id="168" name="Google Shape;168;g4276dd5027_2_4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4276dd5027_2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app is intuitive from a user side where you can scan a QR code at the registration office to save your decrypter key for the day of the election.</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0" name="Shape 180"/>
        <p:cNvGrpSpPr/>
        <p:nvPr/>
      </p:nvGrpSpPr>
      <p:grpSpPr>
        <a:xfrm>
          <a:off x="0" y="0"/>
          <a:ext cx="0" cy="0"/>
          <a:chOff x="0" y="0"/>
          <a:chExt cx="0" cy="0"/>
        </a:xfrm>
      </p:grpSpPr>
      <p:sp>
        <p:nvSpPr>
          <p:cNvPr id="181" name="Google Shape;181;g4276dd5027_0_3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4276dd5027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process on election day for users is simple. All of the technical work happens </a:t>
            </a:r>
            <a:r>
              <a:rPr lang="en"/>
              <a:t>automatically behind the scenes. After checking the user is registered with the government, VOTE BLOCK generates keys for the user automatically, and then uses a zero-knowledge proof behind the scenes to talk to the government!</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2" name="Shape 192"/>
        <p:cNvGrpSpPr/>
        <p:nvPr/>
      </p:nvGrpSpPr>
      <p:grpSpPr>
        <a:xfrm>
          <a:off x="0" y="0"/>
          <a:ext cx="0" cy="0"/>
          <a:chOff x="0" y="0"/>
          <a:chExt cx="0" cy="0"/>
        </a:xfrm>
      </p:grpSpPr>
      <p:sp>
        <p:nvSpPr>
          <p:cNvPr id="193" name="Google Shape;193;g4276dd5027_2_11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4276dd5027_2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Election data is stored in the proto field of the hycon blockchain. By adding additional fields in the account details, VOTE BLOCK supports runoff voting systems. For a first past the post system, the values are simply stored as a zero or a one.</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3" name="Shape 203"/>
        <p:cNvGrpSpPr/>
        <p:nvPr/>
      </p:nvGrpSpPr>
      <p:grpSpPr>
        <a:xfrm>
          <a:off x="0" y="0"/>
          <a:ext cx="0" cy="0"/>
          <a:chOff x="0" y="0"/>
          <a:chExt cx="0" cy="0"/>
        </a:xfrm>
      </p:grpSpPr>
      <p:sp>
        <p:nvSpPr>
          <p:cNvPr id="204" name="Google Shape;204;g4276dd5027_6_3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4276dd5027_6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the future, </a:t>
            </a:r>
            <a:r>
              <a:rPr lang="en"/>
              <a:t>VOTE BLOCK will implement a token system to create incentives for voters to vote. Zero Knowledge proofs are a very complicated subject and take a little bit more time than 36 hours to understand and employ.</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6" name="Shape 216"/>
        <p:cNvGrpSpPr/>
        <p:nvPr/>
      </p:nvGrpSpPr>
      <p:grpSpPr>
        <a:xfrm>
          <a:off x="0" y="0"/>
          <a:ext cx="0" cy="0"/>
          <a:chOff x="0" y="0"/>
          <a:chExt cx="0" cy="0"/>
        </a:xfrm>
      </p:grpSpPr>
      <p:sp>
        <p:nvSpPr>
          <p:cNvPr id="217" name="Google Shape;217;g4276dd5027_11_1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4276dd5027_1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the future, VOTE BLOCK will implement a token system to create incentives for voters to vote. Zero Knowledge proofs are a very complicated subject and take a little bit more time than 36 hours to understand and employ.</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4" name="Shape 224"/>
        <p:cNvGrpSpPr/>
        <p:nvPr/>
      </p:nvGrpSpPr>
      <p:grpSpPr>
        <a:xfrm>
          <a:off x="0" y="0"/>
          <a:ext cx="0" cy="0"/>
          <a:chOff x="0" y="0"/>
          <a:chExt cx="0" cy="0"/>
        </a:xfrm>
      </p:grpSpPr>
      <p:sp>
        <p:nvSpPr>
          <p:cNvPr id="225" name="Google Shape;225;g4276dd5027_11_4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4276dd5027_11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 name="Shape 68"/>
        <p:cNvGrpSpPr/>
        <p:nvPr/>
      </p:nvGrpSpPr>
      <p:grpSpPr>
        <a:xfrm>
          <a:off x="0" y="0"/>
          <a:ext cx="0" cy="0"/>
          <a:chOff x="0" y="0"/>
          <a:chExt cx="0" cy="0"/>
        </a:xfrm>
      </p:grpSpPr>
      <p:sp>
        <p:nvSpPr>
          <p:cNvPr id="69" name="Google Shape;69;g4276dd5027_2_8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4276dd5027_2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the 2016 election, the US lost over 1 billion dollars in organizing the election on the day of. Physically going to the polling station wastes time and money. Lines alone were </a:t>
            </a:r>
            <a:r>
              <a:rPr lang="en"/>
              <a:t>responsible</a:t>
            </a:r>
            <a:r>
              <a:rPr lang="en"/>
              <a:t> for turning away 700,000 votes in the 2012 election.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 name="Shape 77"/>
        <p:cNvGrpSpPr/>
        <p:nvPr/>
      </p:nvGrpSpPr>
      <p:grpSpPr>
        <a:xfrm>
          <a:off x="0" y="0"/>
          <a:ext cx="0" cy="0"/>
          <a:chOff x="0" y="0"/>
          <a:chExt cx="0" cy="0"/>
        </a:xfrm>
      </p:grpSpPr>
      <p:sp>
        <p:nvSpPr>
          <p:cNvPr id="78" name="Google Shape;78;g4276dd5027_0_26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4276dd5027_0_2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current voting system is too much work for voters. Lines at polling locations waste too much time on election day, and cost way too much to run. The current election system is also too open to fraud, and makes it hard for underserved communities to vote. We seek to solve this problem by making voting as </a:t>
            </a:r>
            <a:r>
              <a:rPr lang="en"/>
              <a:t>seamless</a:t>
            </a:r>
            <a:r>
              <a:rPr lang="en"/>
              <a:t> as possible.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 name="Shape 90"/>
        <p:cNvGrpSpPr/>
        <p:nvPr/>
      </p:nvGrpSpPr>
      <p:grpSpPr>
        <a:xfrm>
          <a:off x="0" y="0"/>
          <a:ext cx="0" cy="0"/>
          <a:chOff x="0" y="0"/>
          <a:chExt cx="0" cy="0"/>
        </a:xfrm>
      </p:grpSpPr>
      <p:sp>
        <p:nvSpPr>
          <p:cNvPr id="91" name="Google Shape;91;g4276dd5027_2_7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4276dd5027_2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With VOTE BLOCK we are trying to make voting more accessible</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 name="Shape 98"/>
        <p:cNvGrpSpPr/>
        <p:nvPr/>
      </p:nvGrpSpPr>
      <p:grpSpPr>
        <a:xfrm>
          <a:off x="0" y="0"/>
          <a:ext cx="0" cy="0"/>
          <a:chOff x="0" y="0"/>
          <a:chExt cx="0" cy="0"/>
        </a:xfrm>
      </p:grpSpPr>
      <p:sp>
        <p:nvSpPr>
          <p:cNvPr id="99" name="Google Shape;99;g4276dd5027_12_1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4276dd5027_12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want elections to be secure, accessible, and transparent. We are planning on using state of the art blockchain and cryptographic technology to make sure real people are casting real votes anonymously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 name="Shape 111"/>
        <p:cNvGrpSpPr/>
        <p:nvPr/>
      </p:nvGrpSpPr>
      <p:grpSpPr>
        <a:xfrm>
          <a:off x="0" y="0"/>
          <a:ext cx="0" cy="0"/>
          <a:chOff x="0" y="0"/>
          <a:chExt cx="0" cy="0"/>
        </a:xfrm>
      </p:grpSpPr>
      <p:sp>
        <p:nvSpPr>
          <p:cNvPr id="112" name="Google Shape;112;g4276dd5027_2_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4276dd5027_2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 make the election more secure, we are </a:t>
            </a:r>
            <a:r>
              <a:rPr lang="en"/>
              <a:t>eliminating</a:t>
            </a:r>
            <a:r>
              <a:rPr lang="en"/>
              <a:t> the need to trust. Currently, voting machines are antiquated and regularly are being proven to have fatal weaknesses. Russian hacking into the U.S election has been one of the biggest stories this year. With a blockchain system the election will be unbreachable by hackers.</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 name="Shape 124"/>
        <p:cNvGrpSpPr/>
        <p:nvPr/>
      </p:nvGrpSpPr>
      <p:grpSpPr>
        <a:xfrm>
          <a:off x="0" y="0"/>
          <a:ext cx="0" cy="0"/>
          <a:chOff x="0" y="0"/>
          <a:chExt cx="0" cy="0"/>
        </a:xfrm>
      </p:grpSpPr>
      <p:sp>
        <p:nvSpPr>
          <p:cNvPr id="125" name="Google Shape;125;g4276dd5027_11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4276dd5027_1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Today, people are forced to go to polling locations to vote. This costs voters time and money while they wait in line and commute. Centralized voting locations also </a:t>
            </a:r>
            <a:r>
              <a:rPr lang="en"/>
              <a:t>disproportionately</a:t>
            </a:r>
            <a:r>
              <a:rPr lang="en"/>
              <a:t> affect poor communities where in some places they have to travel over 10x further.</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7" name="Shape 137"/>
        <p:cNvGrpSpPr/>
        <p:nvPr/>
      </p:nvGrpSpPr>
      <p:grpSpPr>
        <a:xfrm>
          <a:off x="0" y="0"/>
          <a:ext cx="0" cy="0"/>
          <a:chOff x="0" y="0"/>
          <a:chExt cx="0" cy="0"/>
        </a:xfrm>
      </p:grpSpPr>
      <p:sp>
        <p:nvSpPr>
          <p:cNvPr id="138" name="Google Shape;138;g4276dd5027_12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4276dd5027_1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Elections are not transparent enough now. With voting on the blockchain, anyone can </a:t>
            </a:r>
            <a:r>
              <a:rPr lang="en"/>
              <a:t>perform</a:t>
            </a:r>
            <a:r>
              <a:rPr lang="en"/>
              <a:t> a recount and check that the votes are accurate.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0" name="Shape 150"/>
        <p:cNvGrpSpPr/>
        <p:nvPr/>
      </p:nvGrpSpPr>
      <p:grpSpPr>
        <a:xfrm>
          <a:off x="0" y="0"/>
          <a:ext cx="0" cy="0"/>
          <a:chOff x="0" y="0"/>
          <a:chExt cx="0" cy="0"/>
        </a:xfrm>
      </p:grpSpPr>
      <p:sp>
        <p:nvSpPr>
          <p:cNvPr id="151" name="Google Shape;151;g35f391192_04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35f391192_0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 register for an election, you simply visit your local agency and get signed up as a voter with your ID. This ID is securely stored on the </a:t>
            </a:r>
            <a:r>
              <a:rPr lang="en"/>
              <a:t>blockchain</a:t>
            </a:r>
            <a:r>
              <a:rPr lang="en"/>
              <a:t> and </a:t>
            </a:r>
            <a:r>
              <a:rPr lang="en"/>
              <a:t>accessible</a:t>
            </a:r>
            <a:r>
              <a:rPr lang="en"/>
              <a:t> with a decryption key that you scan and store locally. This process is done with a program called Bassid that encrypts and scatters fragments of the ID.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ubtitle">
  <p:cSld name="TITLE_1">
    <p:spTree>
      <p:nvGrpSpPr>
        <p:cNvPr id="50" name="Shape 50"/>
        <p:cNvGrpSpPr/>
        <p:nvPr/>
      </p:nvGrpSpPr>
      <p:grpSpPr>
        <a:xfrm>
          <a:off x="0" y="0"/>
          <a:ext cx="0" cy="0"/>
          <a:chOff x="0" y="0"/>
          <a:chExt cx="0" cy="0"/>
        </a:xfrm>
      </p:grpSpPr>
      <p:sp>
        <p:nvSpPr>
          <p:cNvPr id="51" name="Google Shape;51;p13"/>
          <p:cNvSpPr/>
          <p:nvPr/>
        </p:nvSpPr>
        <p:spPr>
          <a:xfrm rot="5400000">
            <a:off x="559400" y="1538825"/>
            <a:ext cx="1788000" cy="2064600"/>
          </a:xfrm>
          <a:custGeom>
            <a:rect b="b" l="l" r="r" t="t"/>
            <a:pathLst>
              <a:path extrusionOk="0" h="120000" w="120000">
                <a:moveTo>
                  <a:pt x="60000" y="0"/>
                </a:moveTo>
                <a:lnTo>
                  <a:pt x="120000" y="30000"/>
                </a:lnTo>
                <a:lnTo>
                  <a:pt x="120000" y="90000"/>
                </a:lnTo>
                <a:lnTo>
                  <a:pt x="60000" y="120000"/>
                </a:lnTo>
                <a:lnTo>
                  <a:pt x="0" y="90000"/>
                </a:lnTo>
                <a:lnTo>
                  <a:pt x="0" y="30000"/>
                </a:lnTo>
                <a:close/>
              </a:path>
            </a:pathLst>
          </a:custGeom>
          <a:gradFill>
            <a:gsLst>
              <a:gs pos="0">
                <a:srgbClr val="1C6DF8"/>
              </a:gs>
              <a:gs pos="100000">
                <a:srgbClr val="093153"/>
              </a:gs>
            </a:gsLst>
            <a:path path="circle">
              <a:fillToRect b="50%" l="50%" r="50%" t="50%"/>
            </a:path>
            <a:tileRect/>
          </a:gra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52" name="Google Shape;52;p13"/>
          <p:cNvSpPr txBox="1"/>
          <p:nvPr>
            <p:ph type="ctrTitle"/>
          </p:nvPr>
        </p:nvSpPr>
        <p:spPr>
          <a:xfrm>
            <a:off x="2743200" y="1735750"/>
            <a:ext cx="5638800" cy="1159800"/>
          </a:xfrm>
          <a:prstGeom prst="rect">
            <a:avLst/>
          </a:prstGeom>
        </p:spPr>
        <p:txBody>
          <a:bodyPr anchorCtr="0" anchor="b" bIns="91425" lIns="91425" spcFirstLastPara="1" rIns="91425" wrap="square" tIns="91425"/>
          <a:lstStyle>
            <a:lvl1pPr lvl="0"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53" name="Google Shape;53;p13"/>
          <p:cNvSpPr txBox="1"/>
          <p:nvPr>
            <p:ph idx="1" type="subTitle"/>
          </p:nvPr>
        </p:nvSpPr>
        <p:spPr>
          <a:xfrm>
            <a:off x="2743200" y="2821004"/>
            <a:ext cx="5696100" cy="784800"/>
          </a:xfrm>
          <a:prstGeom prst="rect">
            <a:avLst/>
          </a:prstGeom>
        </p:spPr>
        <p:txBody>
          <a:bodyPr anchorCtr="0" anchor="t" bIns="91425" lIns="91425" spcFirstLastPara="1" rIns="91425" wrap="square" tIns="91425"/>
          <a:lstStyle>
            <a:lvl1pPr lvl="0" rtl="0">
              <a:spcBef>
                <a:spcPts val="0"/>
              </a:spcBef>
              <a:spcAft>
                <a:spcPts val="0"/>
              </a:spcAft>
              <a:buSzPts val="1800"/>
              <a:buNone/>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3 columns">
  <p:cSld name="TITLE_AND_TWO_COLUMNS_1">
    <p:spTree>
      <p:nvGrpSpPr>
        <p:cNvPr id="54" name="Shape 54"/>
        <p:cNvGrpSpPr/>
        <p:nvPr/>
      </p:nvGrpSpPr>
      <p:grpSpPr>
        <a:xfrm>
          <a:off x="0" y="0"/>
          <a:ext cx="0" cy="0"/>
          <a:chOff x="0" y="0"/>
          <a:chExt cx="0" cy="0"/>
        </a:xfrm>
      </p:grpSpPr>
      <p:sp>
        <p:nvSpPr>
          <p:cNvPr id="55" name="Google Shape;55;p14"/>
          <p:cNvSpPr txBox="1"/>
          <p:nvPr>
            <p:ph type="title"/>
          </p:nvPr>
        </p:nvSpPr>
        <p:spPr>
          <a:xfrm>
            <a:off x="1732700" y="1735600"/>
            <a:ext cx="4944300" cy="645300"/>
          </a:xfrm>
          <a:prstGeom prst="rect">
            <a:avLst/>
          </a:prstGeom>
        </p:spPr>
        <p:txBody>
          <a:bodyPr anchorCtr="0" anchor="t" bIns="91425" lIns="91425" spcFirstLastPara="1" rIns="91425" wrap="square" tIns="91425"/>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6" name="Google Shape;56;p14"/>
          <p:cNvSpPr txBox="1"/>
          <p:nvPr>
            <p:ph idx="1" type="body"/>
          </p:nvPr>
        </p:nvSpPr>
        <p:spPr>
          <a:xfrm>
            <a:off x="1732700" y="2380900"/>
            <a:ext cx="2176800" cy="2544900"/>
          </a:xfrm>
          <a:prstGeom prst="rect">
            <a:avLst/>
          </a:prstGeom>
        </p:spPr>
        <p:txBody>
          <a:bodyPr anchorCtr="0" anchor="t" bIns="91425" lIns="91425" spcFirstLastPara="1" rIns="91425" wrap="square" tIns="91425"/>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57" name="Google Shape;57;p14"/>
          <p:cNvSpPr txBox="1"/>
          <p:nvPr>
            <p:ph idx="2" type="body"/>
          </p:nvPr>
        </p:nvSpPr>
        <p:spPr>
          <a:xfrm>
            <a:off x="4020972" y="2380900"/>
            <a:ext cx="2176800" cy="2544900"/>
          </a:xfrm>
          <a:prstGeom prst="rect">
            <a:avLst/>
          </a:prstGeom>
        </p:spPr>
        <p:txBody>
          <a:bodyPr anchorCtr="0" anchor="t" bIns="91425" lIns="91425" spcFirstLastPara="1" rIns="91425" wrap="square" tIns="91425"/>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58" name="Google Shape;58;p14"/>
          <p:cNvSpPr txBox="1"/>
          <p:nvPr>
            <p:ph idx="3" type="body"/>
          </p:nvPr>
        </p:nvSpPr>
        <p:spPr>
          <a:xfrm>
            <a:off x="6309245" y="2380900"/>
            <a:ext cx="2176800" cy="2544900"/>
          </a:xfrm>
          <a:prstGeom prst="rect">
            <a:avLst/>
          </a:prstGeom>
        </p:spPr>
        <p:txBody>
          <a:bodyPr anchorCtr="0" anchor="t" bIns="91425" lIns="91425" spcFirstLastPara="1" rIns="91425" wrap="square" tIns="91425"/>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11.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3.png"/><Relationship Id="rId4" Type="http://schemas.openxmlformats.org/officeDocument/2006/relationships/image" Target="../media/image2.png"/><Relationship Id="rId5" Type="http://schemas.openxmlformats.org/officeDocument/2006/relationships/image" Target="../media/image12.png"/><Relationship Id="rId6" Type="http://schemas.openxmlformats.org/officeDocument/2006/relationships/image" Target="../media/image9.png"/><Relationship Id="rId7"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3.pn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3.png"/><Relationship Id="rId4" Type="http://schemas.openxmlformats.org/officeDocument/2006/relationships/image" Target="../media/image2.png"/><Relationship Id="rId5"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3.png"/><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image" Target="../media/image3.png"/><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 Id="rId3" Type="http://schemas.openxmlformats.org/officeDocument/2006/relationships/image" Target="../media/image11.png"/><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image" Target="../media/image3.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3.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3.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image" Target="../media/image3.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3.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3.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3.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3.png"/><Relationship Id="rId4" Type="http://schemas.openxmlformats.org/officeDocument/2006/relationships/image" Target="../media/image7.png"/><Relationship Id="rId5" Type="http://schemas.openxmlformats.org/officeDocument/2006/relationships/image" Target="../media/image5.png"/><Relationship Id="rId6" Type="http://schemas.openxmlformats.org/officeDocument/2006/relationships/image" Target="../media/image6.png"/><Relationship Id="rId7" Type="http://schemas.openxmlformats.org/officeDocument/2006/relationships/image" Target="../media/image4.png"/><Relationship Id="rId8"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gradFill>
          <a:gsLst>
            <a:gs pos="0">
              <a:srgbClr val="F2F2F2"/>
            </a:gs>
            <a:gs pos="100000">
              <a:srgbClr val="A6A6A6"/>
            </a:gs>
          </a:gsLst>
          <a:path path="circle">
            <a:fillToRect b="50%" l="50%" r="50%" t="50%"/>
          </a:path>
          <a:tileRect/>
        </a:gradFill>
      </p:bgPr>
    </p:bg>
    <p:spTree>
      <p:nvGrpSpPr>
        <p:cNvPr id="62" name="Shape 62"/>
        <p:cNvGrpSpPr/>
        <p:nvPr/>
      </p:nvGrpSpPr>
      <p:grpSpPr>
        <a:xfrm>
          <a:off x="0" y="0"/>
          <a:ext cx="0" cy="0"/>
          <a:chOff x="0" y="0"/>
          <a:chExt cx="0" cy="0"/>
        </a:xfrm>
      </p:grpSpPr>
      <p:pic>
        <p:nvPicPr>
          <p:cNvPr id="63" name="Google Shape;63;p15"/>
          <p:cNvPicPr preferRelativeResize="0"/>
          <p:nvPr/>
        </p:nvPicPr>
        <p:blipFill>
          <a:blip r:embed="rId3">
            <a:alphaModFix/>
          </a:blip>
          <a:stretch>
            <a:fillRect/>
          </a:stretch>
        </p:blipFill>
        <p:spPr>
          <a:xfrm>
            <a:off x="0" y="-134200"/>
            <a:ext cx="9144000" cy="6093627"/>
          </a:xfrm>
          <a:prstGeom prst="rect">
            <a:avLst/>
          </a:prstGeom>
          <a:noFill/>
          <a:ln>
            <a:noFill/>
          </a:ln>
        </p:spPr>
      </p:pic>
      <p:sp>
        <p:nvSpPr>
          <p:cNvPr id="64" name="Google Shape;64;p15"/>
          <p:cNvSpPr txBox="1"/>
          <p:nvPr/>
        </p:nvSpPr>
        <p:spPr>
          <a:xfrm>
            <a:off x="4819225" y="547900"/>
            <a:ext cx="3421500" cy="150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15"/>
          <p:cNvSpPr txBox="1"/>
          <p:nvPr/>
        </p:nvSpPr>
        <p:spPr>
          <a:xfrm>
            <a:off x="167725" y="3768175"/>
            <a:ext cx="2169300" cy="129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Ethan Finkel, Claire Kantner, Kwon Tack Lim, Fama Ndiaye, Leo Wu</a:t>
            </a:r>
            <a:endParaRPr>
              <a:solidFill>
                <a:srgbClr val="FFFFFF"/>
              </a:solidFill>
              <a:latin typeface="Roboto"/>
              <a:ea typeface="Roboto"/>
              <a:cs typeface="Roboto"/>
              <a:sym typeface="Roboto"/>
            </a:endParaRPr>
          </a:p>
        </p:txBody>
      </p:sp>
      <p:sp>
        <p:nvSpPr>
          <p:cNvPr id="66" name="Google Shape;66;p15"/>
          <p:cNvSpPr txBox="1"/>
          <p:nvPr/>
        </p:nvSpPr>
        <p:spPr>
          <a:xfrm>
            <a:off x="167725" y="4524375"/>
            <a:ext cx="2169300" cy="129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FFFF"/>
                </a:solidFill>
                <a:latin typeface="Roboto"/>
                <a:ea typeface="Roboto"/>
                <a:cs typeface="Roboto"/>
                <a:sym typeface="Roboto"/>
              </a:rPr>
              <a:t>HyconHacks 2018</a:t>
            </a:r>
            <a:endParaRPr b="1">
              <a:solidFill>
                <a:srgbClr val="FFFFFF"/>
              </a:solidFill>
              <a:latin typeface="Roboto"/>
              <a:ea typeface="Roboto"/>
              <a:cs typeface="Roboto"/>
              <a:sym typeface="Roboto"/>
            </a:endParaRPr>
          </a:p>
        </p:txBody>
      </p:sp>
      <p:pic>
        <p:nvPicPr>
          <p:cNvPr id="67" name="Google Shape;67;p15"/>
          <p:cNvPicPr preferRelativeResize="0"/>
          <p:nvPr/>
        </p:nvPicPr>
        <p:blipFill>
          <a:blip r:embed="rId4">
            <a:alphaModFix/>
          </a:blip>
          <a:stretch>
            <a:fillRect/>
          </a:stretch>
        </p:blipFill>
        <p:spPr>
          <a:xfrm>
            <a:off x="4333960" y="968501"/>
            <a:ext cx="4123690" cy="12972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0" name="Shape 170"/>
        <p:cNvGrpSpPr/>
        <p:nvPr/>
      </p:nvGrpSpPr>
      <p:grpSpPr>
        <a:xfrm>
          <a:off x="0" y="0"/>
          <a:ext cx="0" cy="0"/>
          <a:chOff x="0" y="0"/>
          <a:chExt cx="0" cy="0"/>
        </a:xfrm>
      </p:grpSpPr>
      <p:sp>
        <p:nvSpPr>
          <p:cNvPr id="171" name="Google Shape;171;p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000">
                <a:solidFill>
                  <a:schemeClr val="dk2"/>
                </a:solidFill>
                <a:latin typeface="Arial"/>
                <a:ea typeface="Arial"/>
                <a:cs typeface="Arial"/>
                <a:sym typeface="Arial"/>
              </a:rPr>
              <a:t>‹#›</a:t>
            </a:fld>
            <a:endParaRPr sz="1000">
              <a:solidFill>
                <a:schemeClr val="dk2"/>
              </a:solidFill>
              <a:latin typeface="Arial"/>
              <a:ea typeface="Arial"/>
              <a:cs typeface="Arial"/>
              <a:sym typeface="Arial"/>
            </a:endParaRPr>
          </a:p>
        </p:txBody>
      </p:sp>
      <p:pic>
        <p:nvPicPr>
          <p:cNvPr id="172" name="Google Shape;172;p24"/>
          <p:cNvPicPr preferRelativeResize="0"/>
          <p:nvPr/>
        </p:nvPicPr>
        <p:blipFill>
          <a:blip r:embed="rId3">
            <a:alphaModFix/>
          </a:blip>
          <a:stretch>
            <a:fillRect/>
          </a:stretch>
        </p:blipFill>
        <p:spPr>
          <a:xfrm>
            <a:off x="0" y="0"/>
            <a:ext cx="9143994" cy="5143499"/>
          </a:xfrm>
          <a:prstGeom prst="rect">
            <a:avLst/>
          </a:prstGeom>
          <a:noFill/>
          <a:ln>
            <a:noFill/>
          </a:ln>
        </p:spPr>
      </p:pic>
      <p:pic>
        <p:nvPicPr>
          <p:cNvPr id="173" name="Google Shape;173;p24"/>
          <p:cNvPicPr preferRelativeResize="0"/>
          <p:nvPr/>
        </p:nvPicPr>
        <p:blipFill>
          <a:blip r:embed="rId4">
            <a:alphaModFix amt="58000"/>
          </a:blip>
          <a:stretch>
            <a:fillRect/>
          </a:stretch>
        </p:blipFill>
        <p:spPr>
          <a:xfrm>
            <a:off x="231150" y="3854049"/>
            <a:ext cx="917577" cy="1107150"/>
          </a:xfrm>
          <a:prstGeom prst="rect">
            <a:avLst/>
          </a:prstGeom>
          <a:noFill/>
          <a:ln>
            <a:noFill/>
          </a:ln>
        </p:spPr>
      </p:pic>
      <p:sp>
        <p:nvSpPr>
          <p:cNvPr id="174" name="Google Shape;174;p24"/>
          <p:cNvSpPr txBox="1"/>
          <p:nvPr/>
        </p:nvSpPr>
        <p:spPr>
          <a:xfrm>
            <a:off x="6245563" y="4462475"/>
            <a:ext cx="2104200" cy="67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666666"/>
                </a:solidFill>
                <a:latin typeface="Roboto Light"/>
                <a:ea typeface="Roboto Light"/>
                <a:cs typeface="Roboto Light"/>
                <a:sym typeface="Roboto Light"/>
              </a:rPr>
              <a:t>Notification of Voting Period</a:t>
            </a:r>
            <a:endParaRPr>
              <a:solidFill>
                <a:srgbClr val="666666"/>
              </a:solidFill>
              <a:latin typeface="Roboto Light"/>
              <a:ea typeface="Roboto Light"/>
              <a:cs typeface="Roboto Light"/>
              <a:sym typeface="Roboto Light"/>
            </a:endParaRPr>
          </a:p>
        </p:txBody>
      </p:sp>
      <p:sp>
        <p:nvSpPr>
          <p:cNvPr id="175" name="Google Shape;175;p24"/>
          <p:cNvSpPr txBox="1"/>
          <p:nvPr/>
        </p:nvSpPr>
        <p:spPr>
          <a:xfrm>
            <a:off x="3416075" y="4383025"/>
            <a:ext cx="2104200" cy="67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666666"/>
                </a:solidFill>
                <a:latin typeface="Roboto Light"/>
                <a:ea typeface="Roboto Light"/>
                <a:cs typeface="Roboto Light"/>
                <a:sym typeface="Roboto Light"/>
              </a:rPr>
              <a:t>Instructions to Register</a:t>
            </a:r>
            <a:endParaRPr>
              <a:solidFill>
                <a:srgbClr val="666666"/>
              </a:solidFill>
              <a:latin typeface="Roboto Light"/>
              <a:ea typeface="Roboto Light"/>
              <a:cs typeface="Roboto Light"/>
              <a:sym typeface="Roboto Light"/>
            </a:endParaRPr>
          </a:p>
        </p:txBody>
      </p:sp>
      <p:sp>
        <p:nvSpPr>
          <p:cNvPr id="176" name="Google Shape;176;p24"/>
          <p:cNvSpPr txBox="1"/>
          <p:nvPr/>
        </p:nvSpPr>
        <p:spPr>
          <a:xfrm>
            <a:off x="672025" y="4383025"/>
            <a:ext cx="2104200" cy="67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666666"/>
                </a:solidFill>
                <a:latin typeface="Roboto Light"/>
                <a:ea typeface="Roboto Light"/>
                <a:cs typeface="Roboto Light"/>
                <a:sym typeface="Roboto Light"/>
              </a:rPr>
              <a:t>Scanning Govt. Issued Key (QR code)</a:t>
            </a:r>
            <a:endParaRPr>
              <a:solidFill>
                <a:srgbClr val="666666"/>
              </a:solidFill>
              <a:latin typeface="Roboto Light"/>
              <a:ea typeface="Roboto Light"/>
              <a:cs typeface="Roboto Light"/>
              <a:sym typeface="Roboto Light"/>
            </a:endParaRPr>
          </a:p>
        </p:txBody>
      </p:sp>
      <p:pic>
        <p:nvPicPr>
          <p:cNvPr id="177" name="Google Shape;177;p24"/>
          <p:cNvPicPr preferRelativeResize="0"/>
          <p:nvPr/>
        </p:nvPicPr>
        <p:blipFill rotWithShape="1">
          <a:blip r:embed="rId5">
            <a:alphaModFix/>
          </a:blip>
          <a:srcRect b="0" l="31427" r="0" t="0"/>
          <a:stretch/>
        </p:blipFill>
        <p:spPr>
          <a:xfrm>
            <a:off x="447299" y="681038"/>
            <a:ext cx="5072977" cy="3781426"/>
          </a:xfrm>
          <a:prstGeom prst="rect">
            <a:avLst/>
          </a:prstGeom>
          <a:noFill/>
          <a:ln>
            <a:noFill/>
          </a:ln>
        </p:spPr>
      </p:pic>
      <p:pic>
        <p:nvPicPr>
          <p:cNvPr id="178" name="Google Shape;178;p24"/>
          <p:cNvPicPr preferRelativeResize="0"/>
          <p:nvPr/>
        </p:nvPicPr>
        <p:blipFill>
          <a:blip r:embed="rId6">
            <a:alphaModFix/>
          </a:blip>
          <a:stretch>
            <a:fillRect/>
          </a:stretch>
        </p:blipFill>
        <p:spPr>
          <a:xfrm>
            <a:off x="3798245" y="1252313"/>
            <a:ext cx="1521300" cy="2705926"/>
          </a:xfrm>
          <a:prstGeom prst="rect">
            <a:avLst/>
          </a:prstGeom>
          <a:noFill/>
          <a:ln>
            <a:noFill/>
          </a:ln>
        </p:spPr>
      </p:pic>
      <p:pic>
        <p:nvPicPr>
          <p:cNvPr id="179" name="Google Shape;179;p24"/>
          <p:cNvPicPr preferRelativeResize="0"/>
          <p:nvPr/>
        </p:nvPicPr>
        <p:blipFill>
          <a:blip r:embed="rId7">
            <a:alphaModFix/>
          </a:blip>
          <a:stretch>
            <a:fillRect/>
          </a:stretch>
        </p:blipFill>
        <p:spPr>
          <a:xfrm>
            <a:off x="6328725" y="681038"/>
            <a:ext cx="1937867" cy="378142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3" name="Shape 183"/>
        <p:cNvGrpSpPr/>
        <p:nvPr/>
      </p:nvGrpSpPr>
      <p:grpSpPr>
        <a:xfrm>
          <a:off x="0" y="0"/>
          <a:ext cx="0" cy="0"/>
          <a:chOff x="0" y="0"/>
          <a:chExt cx="0" cy="0"/>
        </a:xfrm>
      </p:grpSpPr>
      <p:pic>
        <p:nvPicPr>
          <p:cNvPr id="184" name="Google Shape;184;p25"/>
          <p:cNvPicPr preferRelativeResize="0"/>
          <p:nvPr/>
        </p:nvPicPr>
        <p:blipFill>
          <a:blip r:embed="rId3">
            <a:alphaModFix/>
          </a:blip>
          <a:stretch>
            <a:fillRect/>
          </a:stretch>
        </p:blipFill>
        <p:spPr>
          <a:xfrm>
            <a:off x="0" y="0"/>
            <a:ext cx="9143994" cy="5143499"/>
          </a:xfrm>
          <a:prstGeom prst="rect">
            <a:avLst/>
          </a:prstGeom>
          <a:noFill/>
          <a:ln>
            <a:noFill/>
          </a:ln>
        </p:spPr>
      </p:pic>
      <p:sp>
        <p:nvSpPr>
          <p:cNvPr id="185" name="Google Shape;185;p25"/>
          <p:cNvSpPr/>
          <p:nvPr/>
        </p:nvSpPr>
        <p:spPr>
          <a:xfrm>
            <a:off x="218475" y="1909200"/>
            <a:ext cx="1741200" cy="1325100"/>
          </a:xfrm>
          <a:prstGeom prst="homePlate">
            <a:avLst>
              <a:gd fmla="val 30129" name="adj"/>
            </a:avLst>
          </a:prstGeom>
          <a:noFill/>
          <a:ln cap="flat" cmpd="sng" w="114300">
            <a:solidFill>
              <a:srgbClr val="6D9EEB"/>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Roboto Light"/>
                <a:ea typeface="Roboto Light"/>
                <a:cs typeface="Roboto Light"/>
                <a:sym typeface="Roboto Light"/>
              </a:rPr>
              <a:t>LOG INTO </a:t>
            </a:r>
            <a:endParaRPr sz="1200">
              <a:latin typeface="Roboto Light"/>
              <a:ea typeface="Roboto Light"/>
              <a:cs typeface="Roboto Light"/>
              <a:sym typeface="Roboto Light"/>
            </a:endParaRPr>
          </a:p>
          <a:p>
            <a:pPr indent="0" lvl="0" marL="0" rtl="0" algn="ctr">
              <a:spcBef>
                <a:spcPts val="0"/>
              </a:spcBef>
              <a:spcAft>
                <a:spcPts val="0"/>
              </a:spcAft>
              <a:buNone/>
            </a:pPr>
            <a:r>
              <a:rPr lang="en" sz="1200">
                <a:latin typeface="Roboto Light"/>
                <a:ea typeface="Roboto Light"/>
                <a:cs typeface="Roboto Light"/>
                <a:sym typeface="Roboto Light"/>
              </a:rPr>
              <a:t>VOTE BLOCK</a:t>
            </a:r>
            <a:endParaRPr sz="1200">
              <a:latin typeface="Roboto Light"/>
              <a:ea typeface="Roboto Light"/>
              <a:cs typeface="Roboto Light"/>
              <a:sym typeface="Roboto Light"/>
            </a:endParaRPr>
          </a:p>
        </p:txBody>
      </p:sp>
      <p:sp>
        <p:nvSpPr>
          <p:cNvPr id="186" name="Google Shape;186;p25"/>
          <p:cNvSpPr/>
          <p:nvPr/>
        </p:nvSpPr>
        <p:spPr>
          <a:xfrm>
            <a:off x="1765222" y="1909200"/>
            <a:ext cx="1983600" cy="1325100"/>
          </a:xfrm>
          <a:prstGeom prst="chevron">
            <a:avLst>
              <a:gd fmla="val 29853" name="adj"/>
            </a:avLst>
          </a:prstGeom>
          <a:noFill/>
          <a:ln cap="flat" cmpd="sng" w="114300">
            <a:solidFill>
              <a:srgbClr val="3C78D8"/>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200">
                <a:solidFill>
                  <a:schemeClr val="dk1"/>
                </a:solidFill>
                <a:latin typeface="Roboto Light"/>
                <a:ea typeface="Roboto Light"/>
                <a:cs typeface="Roboto Light"/>
                <a:sym typeface="Roboto Light"/>
              </a:rPr>
              <a:t>DECRYPTION KEY IS CHECKED</a:t>
            </a:r>
            <a:endParaRPr sz="1200">
              <a:solidFill>
                <a:srgbClr val="19BBD5"/>
              </a:solidFill>
              <a:latin typeface="Roboto Light"/>
              <a:ea typeface="Roboto Light"/>
              <a:cs typeface="Roboto Light"/>
              <a:sym typeface="Roboto Light"/>
            </a:endParaRPr>
          </a:p>
        </p:txBody>
      </p:sp>
      <p:sp>
        <p:nvSpPr>
          <p:cNvPr id="187" name="Google Shape;187;p25"/>
          <p:cNvSpPr/>
          <p:nvPr/>
        </p:nvSpPr>
        <p:spPr>
          <a:xfrm>
            <a:off x="5378497" y="1909200"/>
            <a:ext cx="1983600" cy="1325100"/>
          </a:xfrm>
          <a:prstGeom prst="chevron">
            <a:avLst>
              <a:gd fmla="val 29853" name="adj"/>
            </a:avLst>
          </a:prstGeom>
          <a:noFill/>
          <a:ln cap="flat" cmpd="sng" w="114300">
            <a:solidFill>
              <a:srgbClr val="1155CC"/>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sz="1200">
              <a:solidFill>
                <a:schemeClr val="dk1"/>
              </a:solidFill>
              <a:latin typeface="Roboto Light"/>
              <a:ea typeface="Roboto Light"/>
              <a:cs typeface="Roboto Light"/>
              <a:sym typeface="Roboto Light"/>
            </a:endParaRPr>
          </a:p>
          <a:p>
            <a:pPr indent="0" lvl="0" marL="0" rtl="0" algn="ctr">
              <a:spcBef>
                <a:spcPts val="0"/>
              </a:spcBef>
              <a:spcAft>
                <a:spcPts val="0"/>
              </a:spcAft>
              <a:buClr>
                <a:schemeClr val="dk1"/>
              </a:buClr>
              <a:buSzPts val="1100"/>
              <a:buFont typeface="Arial"/>
              <a:buNone/>
            </a:pPr>
            <a:r>
              <a:rPr lang="en" sz="1200">
                <a:solidFill>
                  <a:schemeClr val="dk1"/>
                </a:solidFill>
                <a:latin typeface="Roboto Light"/>
                <a:ea typeface="Roboto Light"/>
                <a:cs typeface="Roboto Light"/>
                <a:sym typeface="Roboto Light"/>
              </a:rPr>
              <a:t>USE ZERO KNOWLEDGE PROOF TO VERIFY THAT YOU ARE REGISTERED</a:t>
            </a:r>
            <a:endParaRPr sz="1200">
              <a:solidFill>
                <a:schemeClr val="dk1"/>
              </a:solidFill>
              <a:latin typeface="Roboto Light"/>
              <a:ea typeface="Roboto Light"/>
              <a:cs typeface="Roboto Light"/>
              <a:sym typeface="Roboto Light"/>
            </a:endParaRPr>
          </a:p>
          <a:p>
            <a:pPr indent="0" lvl="0" marL="0" rtl="0" algn="ctr">
              <a:spcBef>
                <a:spcPts val="0"/>
              </a:spcBef>
              <a:spcAft>
                <a:spcPts val="0"/>
              </a:spcAft>
              <a:buNone/>
            </a:pPr>
            <a:r>
              <a:t/>
            </a:r>
            <a:endParaRPr sz="1200">
              <a:solidFill>
                <a:srgbClr val="19BBD5"/>
              </a:solidFill>
              <a:latin typeface="Roboto Light"/>
              <a:ea typeface="Roboto Light"/>
              <a:cs typeface="Roboto Light"/>
              <a:sym typeface="Roboto Light"/>
            </a:endParaRPr>
          </a:p>
        </p:txBody>
      </p:sp>
      <p:sp>
        <p:nvSpPr>
          <p:cNvPr id="188" name="Google Shape;188;p25"/>
          <p:cNvSpPr/>
          <p:nvPr/>
        </p:nvSpPr>
        <p:spPr>
          <a:xfrm>
            <a:off x="7160400" y="1909200"/>
            <a:ext cx="1897500" cy="1325100"/>
          </a:xfrm>
          <a:prstGeom prst="chevron">
            <a:avLst>
              <a:gd fmla="val 29853" name="adj"/>
            </a:avLst>
          </a:prstGeom>
          <a:noFill/>
          <a:ln cap="flat" cmpd="sng" w="114300">
            <a:solidFill>
              <a:srgbClr val="0B5394"/>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chemeClr val="dk1"/>
              </a:solidFill>
              <a:latin typeface="Roboto"/>
              <a:ea typeface="Roboto"/>
              <a:cs typeface="Roboto"/>
              <a:sym typeface="Roboto"/>
            </a:endParaRPr>
          </a:p>
          <a:p>
            <a:pPr indent="0" lvl="0" marL="0" rtl="0" algn="ctr">
              <a:spcBef>
                <a:spcPts val="0"/>
              </a:spcBef>
              <a:spcAft>
                <a:spcPts val="0"/>
              </a:spcAft>
              <a:buNone/>
            </a:pPr>
            <a:r>
              <a:rPr lang="en" sz="1200">
                <a:solidFill>
                  <a:schemeClr val="dk1"/>
                </a:solidFill>
                <a:latin typeface="Roboto"/>
                <a:ea typeface="Roboto"/>
                <a:cs typeface="Roboto"/>
                <a:sym typeface="Roboto"/>
              </a:rPr>
              <a:t>VOTE</a:t>
            </a:r>
            <a:endParaRPr sz="1200">
              <a:solidFill>
                <a:schemeClr val="dk1"/>
              </a:solidFill>
              <a:latin typeface="Roboto"/>
              <a:ea typeface="Roboto"/>
              <a:cs typeface="Roboto"/>
              <a:sym typeface="Roboto"/>
            </a:endParaRPr>
          </a:p>
          <a:p>
            <a:pPr indent="0" lvl="0" marL="0" rtl="0" algn="ctr">
              <a:spcBef>
                <a:spcPts val="0"/>
              </a:spcBef>
              <a:spcAft>
                <a:spcPts val="0"/>
              </a:spcAft>
              <a:buClr>
                <a:schemeClr val="dk1"/>
              </a:buClr>
              <a:buSzPts val="1100"/>
              <a:buFont typeface="Arial"/>
              <a:buNone/>
            </a:pPr>
            <a:r>
              <a:t/>
            </a:r>
            <a:endParaRPr sz="1200">
              <a:solidFill>
                <a:schemeClr val="dk1"/>
              </a:solidFill>
              <a:latin typeface="Roboto"/>
              <a:ea typeface="Roboto"/>
              <a:cs typeface="Roboto"/>
              <a:sym typeface="Roboto"/>
            </a:endParaRPr>
          </a:p>
          <a:p>
            <a:pPr indent="0" lvl="0" marL="0" rtl="0" algn="ctr">
              <a:spcBef>
                <a:spcPts val="0"/>
              </a:spcBef>
              <a:spcAft>
                <a:spcPts val="0"/>
              </a:spcAft>
              <a:buNone/>
            </a:pPr>
            <a:r>
              <a:t/>
            </a:r>
            <a:endParaRPr sz="1200">
              <a:solidFill>
                <a:srgbClr val="3292E1"/>
              </a:solidFill>
              <a:latin typeface="Roboto"/>
              <a:ea typeface="Roboto"/>
              <a:cs typeface="Roboto"/>
              <a:sym typeface="Roboto"/>
            </a:endParaRPr>
          </a:p>
        </p:txBody>
      </p:sp>
      <p:sp>
        <p:nvSpPr>
          <p:cNvPr id="189" name="Google Shape;189;p25"/>
          <p:cNvSpPr/>
          <p:nvPr/>
        </p:nvSpPr>
        <p:spPr>
          <a:xfrm>
            <a:off x="3580200" y="1909300"/>
            <a:ext cx="1983600" cy="1325100"/>
          </a:xfrm>
          <a:prstGeom prst="chevron">
            <a:avLst>
              <a:gd fmla="val 29853" name="adj"/>
            </a:avLst>
          </a:prstGeom>
          <a:noFill/>
          <a:ln cap="flat" cmpd="sng" w="114300">
            <a:solidFill>
              <a:srgbClr val="3C78D8"/>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Roboto Light"/>
                <a:ea typeface="Roboto Light"/>
                <a:cs typeface="Roboto Light"/>
                <a:sym typeface="Roboto Light"/>
              </a:rPr>
              <a:t>GENERATE</a:t>
            </a:r>
            <a:r>
              <a:rPr lang="en" sz="1200">
                <a:solidFill>
                  <a:schemeClr val="dk1"/>
                </a:solidFill>
                <a:latin typeface="Roboto Light"/>
                <a:ea typeface="Roboto Light"/>
                <a:cs typeface="Roboto Light"/>
                <a:sym typeface="Roboto Light"/>
              </a:rPr>
              <a:t> PUBLIC AND PRIVATE KEY</a:t>
            </a:r>
            <a:endParaRPr sz="1200">
              <a:solidFill>
                <a:srgbClr val="19BBD5"/>
              </a:solidFill>
              <a:latin typeface="Roboto Light"/>
              <a:ea typeface="Roboto Light"/>
              <a:cs typeface="Roboto Light"/>
              <a:sym typeface="Roboto Light"/>
            </a:endParaRPr>
          </a:p>
        </p:txBody>
      </p:sp>
      <p:pic>
        <p:nvPicPr>
          <p:cNvPr id="190" name="Google Shape;190;p25"/>
          <p:cNvPicPr preferRelativeResize="0"/>
          <p:nvPr/>
        </p:nvPicPr>
        <p:blipFill>
          <a:blip r:embed="rId4">
            <a:alphaModFix amt="58000"/>
          </a:blip>
          <a:stretch>
            <a:fillRect/>
          </a:stretch>
        </p:blipFill>
        <p:spPr>
          <a:xfrm>
            <a:off x="231150" y="3854049"/>
            <a:ext cx="917577" cy="1107150"/>
          </a:xfrm>
          <a:prstGeom prst="rect">
            <a:avLst/>
          </a:prstGeom>
          <a:noFill/>
          <a:ln>
            <a:noFill/>
          </a:ln>
        </p:spPr>
      </p:pic>
      <p:sp>
        <p:nvSpPr>
          <p:cNvPr id="191" name="Google Shape;191;p25"/>
          <p:cNvSpPr txBox="1"/>
          <p:nvPr/>
        </p:nvSpPr>
        <p:spPr>
          <a:xfrm>
            <a:off x="324275" y="797400"/>
            <a:ext cx="5836800" cy="67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1C6DF8"/>
                </a:solidFill>
                <a:latin typeface="Roboto"/>
                <a:ea typeface="Roboto"/>
                <a:cs typeface="Roboto"/>
                <a:sym typeface="Roboto"/>
              </a:rPr>
              <a:t>The Day of the Election</a:t>
            </a:r>
            <a:endParaRPr b="1" sz="3000">
              <a:solidFill>
                <a:srgbClr val="1C6DF8"/>
              </a:solidFill>
              <a:latin typeface="Roboto"/>
              <a:ea typeface="Roboto"/>
              <a:cs typeface="Roboto"/>
              <a:sym typeface="Robo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5" name="Shape 195"/>
        <p:cNvGrpSpPr/>
        <p:nvPr/>
      </p:nvGrpSpPr>
      <p:grpSpPr>
        <a:xfrm>
          <a:off x="0" y="0"/>
          <a:ext cx="0" cy="0"/>
          <a:chOff x="0" y="0"/>
          <a:chExt cx="0" cy="0"/>
        </a:xfrm>
      </p:grpSpPr>
      <p:sp>
        <p:nvSpPr>
          <p:cNvPr id="196" name="Google Shape;196;p2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000">
                <a:solidFill>
                  <a:schemeClr val="dk2"/>
                </a:solidFill>
                <a:latin typeface="Arial"/>
                <a:ea typeface="Arial"/>
                <a:cs typeface="Arial"/>
                <a:sym typeface="Arial"/>
              </a:rPr>
              <a:t>‹#›</a:t>
            </a:fld>
            <a:endParaRPr sz="1000">
              <a:solidFill>
                <a:schemeClr val="dk2"/>
              </a:solidFill>
              <a:latin typeface="Arial"/>
              <a:ea typeface="Arial"/>
              <a:cs typeface="Arial"/>
              <a:sym typeface="Arial"/>
            </a:endParaRPr>
          </a:p>
        </p:txBody>
      </p:sp>
      <p:pic>
        <p:nvPicPr>
          <p:cNvPr id="197" name="Google Shape;197;p26"/>
          <p:cNvPicPr preferRelativeResize="0"/>
          <p:nvPr/>
        </p:nvPicPr>
        <p:blipFill>
          <a:blip r:embed="rId3">
            <a:alphaModFix/>
          </a:blip>
          <a:stretch>
            <a:fillRect/>
          </a:stretch>
        </p:blipFill>
        <p:spPr>
          <a:xfrm>
            <a:off x="0" y="0"/>
            <a:ext cx="9143994" cy="5143499"/>
          </a:xfrm>
          <a:prstGeom prst="rect">
            <a:avLst/>
          </a:prstGeom>
          <a:noFill/>
          <a:ln>
            <a:noFill/>
          </a:ln>
        </p:spPr>
      </p:pic>
      <p:pic>
        <p:nvPicPr>
          <p:cNvPr id="198" name="Google Shape;198;p26"/>
          <p:cNvPicPr preferRelativeResize="0"/>
          <p:nvPr/>
        </p:nvPicPr>
        <p:blipFill>
          <a:blip r:embed="rId4">
            <a:alphaModFix amt="58000"/>
          </a:blip>
          <a:stretch>
            <a:fillRect/>
          </a:stretch>
        </p:blipFill>
        <p:spPr>
          <a:xfrm>
            <a:off x="231150" y="3854049"/>
            <a:ext cx="917577" cy="1107150"/>
          </a:xfrm>
          <a:prstGeom prst="rect">
            <a:avLst/>
          </a:prstGeom>
          <a:noFill/>
          <a:ln>
            <a:noFill/>
          </a:ln>
        </p:spPr>
      </p:pic>
      <p:pic>
        <p:nvPicPr>
          <p:cNvPr id="199" name="Google Shape;199;p26"/>
          <p:cNvPicPr preferRelativeResize="0"/>
          <p:nvPr/>
        </p:nvPicPr>
        <p:blipFill>
          <a:blip r:embed="rId5">
            <a:alphaModFix/>
          </a:blip>
          <a:stretch>
            <a:fillRect/>
          </a:stretch>
        </p:blipFill>
        <p:spPr>
          <a:xfrm>
            <a:off x="873099" y="681038"/>
            <a:ext cx="7397804" cy="3781426"/>
          </a:xfrm>
          <a:prstGeom prst="rect">
            <a:avLst/>
          </a:prstGeom>
          <a:noFill/>
          <a:ln>
            <a:noFill/>
          </a:ln>
        </p:spPr>
      </p:pic>
      <p:sp>
        <p:nvSpPr>
          <p:cNvPr id="200" name="Google Shape;200;p26"/>
          <p:cNvSpPr txBox="1"/>
          <p:nvPr/>
        </p:nvSpPr>
        <p:spPr>
          <a:xfrm>
            <a:off x="637250" y="4383025"/>
            <a:ext cx="2530500" cy="67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666666"/>
                </a:solidFill>
                <a:latin typeface="Roboto Light"/>
                <a:ea typeface="Roboto Light"/>
                <a:cs typeface="Roboto Light"/>
                <a:sym typeface="Roboto Light"/>
              </a:rPr>
              <a:t>Homepage </a:t>
            </a:r>
            <a:endParaRPr>
              <a:solidFill>
                <a:srgbClr val="666666"/>
              </a:solidFill>
              <a:latin typeface="Roboto Light"/>
              <a:ea typeface="Roboto Light"/>
              <a:cs typeface="Roboto Light"/>
              <a:sym typeface="Roboto Light"/>
            </a:endParaRPr>
          </a:p>
          <a:p>
            <a:pPr indent="0" lvl="0" marL="0" rtl="0" algn="ctr">
              <a:spcBef>
                <a:spcPts val="0"/>
              </a:spcBef>
              <a:spcAft>
                <a:spcPts val="0"/>
              </a:spcAft>
              <a:buNone/>
            </a:pPr>
            <a:r>
              <a:rPr lang="en">
                <a:solidFill>
                  <a:srgbClr val="666666"/>
                </a:solidFill>
                <a:latin typeface="Roboto Light"/>
                <a:ea typeface="Roboto Light"/>
                <a:cs typeface="Roboto Light"/>
                <a:sym typeface="Roboto Light"/>
              </a:rPr>
              <a:t>(with countdown to deadline)</a:t>
            </a:r>
            <a:endParaRPr>
              <a:solidFill>
                <a:srgbClr val="666666"/>
              </a:solidFill>
              <a:latin typeface="Roboto Light"/>
              <a:ea typeface="Roboto Light"/>
              <a:cs typeface="Roboto Light"/>
              <a:sym typeface="Roboto Light"/>
            </a:endParaRPr>
          </a:p>
        </p:txBody>
      </p:sp>
      <p:sp>
        <p:nvSpPr>
          <p:cNvPr id="201" name="Google Shape;201;p26"/>
          <p:cNvSpPr txBox="1"/>
          <p:nvPr/>
        </p:nvSpPr>
        <p:spPr>
          <a:xfrm>
            <a:off x="3519900" y="4383025"/>
            <a:ext cx="2104200" cy="67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666666"/>
                </a:solidFill>
                <a:latin typeface="Roboto Light"/>
                <a:ea typeface="Roboto Light"/>
                <a:cs typeface="Roboto Light"/>
                <a:sym typeface="Roboto Light"/>
              </a:rPr>
              <a:t>Tap to Select Order of Ideal Vote</a:t>
            </a:r>
            <a:endParaRPr>
              <a:solidFill>
                <a:srgbClr val="666666"/>
              </a:solidFill>
              <a:latin typeface="Roboto Light"/>
              <a:ea typeface="Roboto Light"/>
              <a:cs typeface="Roboto Light"/>
              <a:sym typeface="Roboto Light"/>
            </a:endParaRPr>
          </a:p>
        </p:txBody>
      </p:sp>
      <p:sp>
        <p:nvSpPr>
          <p:cNvPr id="202" name="Google Shape;202;p26"/>
          <p:cNvSpPr txBox="1"/>
          <p:nvPr/>
        </p:nvSpPr>
        <p:spPr>
          <a:xfrm>
            <a:off x="6234725" y="4383025"/>
            <a:ext cx="2104200" cy="67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666666"/>
                </a:solidFill>
                <a:latin typeface="Roboto Light"/>
                <a:ea typeface="Roboto Light"/>
                <a:cs typeface="Roboto Light"/>
                <a:sym typeface="Roboto Light"/>
              </a:rPr>
              <a:t>Reward Political </a:t>
            </a:r>
            <a:r>
              <a:rPr lang="en">
                <a:solidFill>
                  <a:srgbClr val="666666"/>
                </a:solidFill>
                <a:latin typeface="Roboto Light"/>
                <a:ea typeface="Roboto Light"/>
                <a:cs typeface="Roboto Light"/>
                <a:sym typeface="Roboto Light"/>
              </a:rPr>
              <a:t>Activism</a:t>
            </a:r>
            <a:endParaRPr>
              <a:solidFill>
                <a:srgbClr val="666666"/>
              </a:solidFill>
              <a:latin typeface="Roboto Light"/>
              <a:ea typeface="Roboto Light"/>
              <a:cs typeface="Roboto Light"/>
              <a:sym typeface="Roboto Light"/>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6" name="Shape 206"/>
        <p:cNvGrpSpPr/>
        <p:nvPr/>
      </p:nvGrpSpPr>
      <p:grpSpPr>
        <a:xfrm>
          <a:off x="0" y="0"/>
          <a:ext cx="0" cy="0"/>
          <a:chOff x="0" y="0"/>
          <a:chExt cx="0" cy="0"/>
        </a:xfrm>
      </p:grpSpPr>
      <p:sp>
        <p:nvSpPr>
          <p:cNvPr id="207" name="Google Shape;207;p2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000">
                <a:solidFill>
                  <a:schemeClr val="dk2"/>
                </a:solidFill>
                <a:latin typeface="Arial"/>
                <a:ea typeface="Arial"/>
                <a:cs typeface="Arial"/>
                <a:sym typeface="Arial"/>
              </a:rPr>
              <a:t>‹#›</a:t>
            </a:fld>
            <a:endParaRPr sz="1000">
              <a:solidFill>
                <a:schemeClr val="dk2"/>
              </a:solidFill>
              <a:latin typeface="Arial"/>
              <a:ea typeface="Arial"/>
              <a:cs typeface="Arial"/>
              <a:sym typeface="Arial"/>
            </a:endParaRPr>
          </a:p>
        </p:txBody>
      </p:sp>
      <p:pic>
        <p:nvPicPr>
          <p:cNvPr id="208" name="Google Shape;208;p27"/>
          <p:cNvPicPr preferRelativeResize="0"/>
          <p:nvPr/>
        </p:nvPicPr>
        <p:blipFill>
          <a:blip r:embed="rId3">
            <a:alphaModFix/>
          </a:blip>
          <a:stretch>
            <a:fillRect/>
          </a:stretch>
        </p:blipFill>
        <p:spPr>
          <a:xfrm>
            <a:off x="0" y="0"/>
            <a:ext cx="9143994" cy="5143499"/>
          </a:xfrm>
          <a:prstGeom prst="rect">
            <a:avLst/>
          </a:prstGeom>
          <a:noFill/>
          <a:ln>
            <a:noFill/>
          </a:ln>
        </p:spPr>
      </p:pic>
      <p:sp>
        <p:nvSpPr>
          <p:cNvPr id="209" name="Google Shape;209;p27"/>
          <p:cNvSpPr txBox="1"/>
          <p:nvPr/>
        </p:nvSpPr>
        <p:spPr>
          <a:xfrm>
            <a:off x="324275" y="797400"/>
            <a:ext cx="5836800" cy="67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1C6DF8"/>
                </a:solidFill>
                <a:latin typeface="Roboto"/>
                <a:ea typeface="Roboto"/>
                <a:cs typeface="Roboto"/>
                <a:sym typeface="Roboto"/>
              </a:rPr>
              <a:t>Future Improvements</a:t>
            </a:r>
            <a:endParaRPr b="1" sz="3000">
              <a:solidFill>
                <a:srgbClr val="1C6DF8"/>
              </a:solidFill>
              <a:latin typeface="Roboto"/>
              <a:ea typeface="Roboto"/>
              <a:cs typeface="Roboto"/>
              <a:sym typeface="Roboto"/>
            </a:endParaRPr>
          </a:p>
        </p:txBody>
      </p:sp>
      <p:sp>
        <p:nvSpPr>
          <p:cNvPr id="210" name="Google Shape;210;p27"/>
          <p:cNvSpPr txBox="1"/>
          <p:nvPr/>
        </p:nvSpPr>
        <p:spPr>
          <a:xfrm>
            <a:off x="324275" y="1344875"/>
            <a:ext cx="5836800" cy="67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B7B7B7"/>
                </a:solidFill>
                <a:latin typeface="Roboto"/>
                <a:ea typeface="Roboto"/>
                <a:cs typeface="Roboto"/>
                <a:sym typeface="Roboto"/>
              </a:rPr>
              <a:t>If we had more time, we would implement...</a:t>
            </a:r>
            <a:endParaRPr sz="1800">
              <a:solidFill>
                <a:srgbClr val="B7B7B7"/>
              </a:solidFill>
              <a:latin typeface="Roboto"/>
              <a:ea typeface="Roboto"/>
              <a:cs typeface="Roboto"/>
              <a:sym typeface="Roboto"/>
            </a:endParaRPr>
          </a:p>
        </p:txBody>
      </p:sp>
      <p:sp>
        <p:nvSpPr>
          <p:cNvPr id="211" name="Google Shape;211;p27"/>
          <p:cNvSpPr txBox="1"/>
          <p:nvPr/>
        </p:nvSpPr>
        <p:spPr>
          <a:xfrm>
            <a:off x="883350" y="2093650"/>
            <a:ext cx="1845000" cy="52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1C6DF8"/>
                </a:solidFill>
                <a:latin typeface="Roboto"/>
                <a:ea typeface="Roboto"/>
                <a:cs typeface="Roboto"/>
                <a:sym typeface="Roboto"/>
              </a:rPr>
              <a:t>Tokenization</a:t>
            </a:r>
            <a:endParaRPr sz="1800">
              <a:solidFill>
                <a:srgbClr val="1C6DF8"/>
              </a:solidFill>
              <a:latin typeface="Roboto"/>
              <a:ea typeface="Roboto"/>
              <a:cs typeface="Roboto"/>
              <a:sym typeface="Roboto"/>
            </a:endParaRPr>
          </a:p>
        </p:txBody>
      </p:sp>
      <p:sp>
        <p:nvSpPr>
          <p:cNvPr id="212" name="Google Shape;212;p27"/>
          <p:cNvSpPr txBox="1"/>
          <p:nvPr/>
        </p:nvSpPr>
        <p:spPr>
          <a:xfrm>
            <a:off x="883350" y="2622850"/>
            <a:ext cx="2104200" cy="204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666666"/>
                </a:solidFill>
                <a:latin typeface="Roboto"/>
                <a:ea typeface="Roboto"/>
                <a:cs typeface="Roboto"/>
                <a:sym typeface="Roboto"/>
              </a:rPr>
              <a:t>Implementing tokens can incentivize voting</a:t>
            </a:r>
            <a:endParaRPr>
              <a:solidFill>
                <a:srgbClr val="666666"/>
              </a:solidFill>
              <a:latin typeface="Roboto"/>
              <a:ea typeface="Roboto"/>
              <a:cs typeface="Roboto"/>
              <a:sym typeface="Roboto"/>
            </a:endParaRPr>
          </a:p>
        </p:txBody>
      </p:sp>
      <p:pic>
        <p:nvPicPr>
          <p:cNvPr id="213" name="Google Shape;213;p27"/>
          <p:cNvPicPr preferRelativeResize="0"/>
          <p:nvPr/>
        </p:nvPicPr>
        <p:blipFill>
          <a:blip r:embed="rId4">
            <a:alphaModFix amt="58000"/>
          </a:blip>
          <a:stretch>
            <a:fillRect/>
          </a:stretch>
        </p:blipFill>
        <p:spPr>
          <a:xfrm>
            <a:off x="231150" y="3854049"/>
            <a:ext cx="917577" cy="1107150"/>
          </a:xfrm>
          <a:prstGeom prst="rect">
            <a:avLst/>
          </a:prstGeom>
          <a:noFill/>
          <a:ln>
            <a:noFill/>
          </a:ln>
        </p:spPr>
      </p:pic>
      <p:sp>
        <p:nvSpPr>
          <p:cNvPr id="214" name="Google Shape;214;p27"/>
          <p:cNvSpPr txBox="1"/>
          <p:nvPr/>
        </p:nvSpPr>
        <p:spPr>
          <a:xfrm>
            <a:off x="3573950" y="2113300"/>
            <a:ext cx="2449200" cy="48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1C6DF8"/>
                </a:solidFill>
                <a:latin typeface="Roboto"/>
                <a:ea typeface="Roboto"/>
                <a:cs typeface="Roboto"/>
                <a:sym typeface="Roboto"/>
              </a:rPr>
              <a:t>Zero Knowledge Proofs</a:t>
            </a:r>
            <a:endParaRPr sz="1800">
              <a:solidFill>
                <a:srgbClr val="1C6DF8"/>
              </a:solidFill>
              <a:latin typeface="Roboto"/>
              <a:ea typeface="Roboto"/>
              <a:cs typeface="Roboto"/>
              <a:sym typeface="Roboto"/>
            </a:endParaRPr>
          </a:p>
        </p:txBody>
      </p:sp>
      <p:sp>
        <p:nvSpPr>
          <p:cNvPr id="215" name="Google Shape;215;p27"/>
          <p:cNvSpPr txBox="1"/>
          <p:nvPr/>
        </p:nvSpPr>
        <p:spPr>
          <a:xfrm>
            <a:off x="3573950" y="2812925"/>
            <a:ext cx="2104200" cy="204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666666"/>
                </a:solidFill>
                <a:latin typeface="Roboto"/>
                <a:ea typeface="Roboto"/>
                <a:cs typeface="Roboto"/>
                <a:sym typeface="Roboto"/>
              </a:rPr>
              <a:t>To validate, but anonymize transactions</a:t>
            </a:r>
            <a:endParaRPr>
              <a:solidFill>
                <a:srgbClr val="666666"/>
              </a:solidFill>
              <a:latin typeface="Roboto"/>
              <a:ea typeface="Roboto"/>
              <a:cs typeface="Roboto"/>
              <a:sym typeface="Robo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9" name="Shape 219"/>
        <p:cNvGrpSpPr/>
        <p:nvPr/>
      </p:nvGrpSpPr>
      <p:grpSpPr>
        <a:xfrm>
          <a:off x="0" y="0"/>
          <a:ext cx="0" cy="0"/>
          <a:chOff x="0" y="0"/>
          <a:chExt cx="0" cy="0"/>
        </a:xfrm>
      </p:grpSpPr>
      <p:sp>
        <p:nvSpPr>
          <p:cNvPr id="220" name="Google Shape;220;p2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000">
                <a:solidFill>
                  <a:schemeClr val="dk2"/>
                </a:solidFill>
                <a:latin typeface="Arial"/>
                <a:ea typeface="Arial"/>
                <a:cs typeface="Arial"/>
                <a:sym typeface="Arial"/>
              </a:rPr>
              <a:t>‹#›</a:t>
            </a:fld>
            <a:endParaRPr sz="1000">
              <a:solidFill>
                <a:schemeClr val="dk2"/>
              </a:solidFill>
              <a:latin typeface="Arial"/>
              <a:ea typeface="Arial"/>
              <a:cs typeface="Arial"/>
              <a:sym typeface="Arial"/>
            </a:endParaRPr>
          </a:p>
        </p:txBody>
      </p:sp>
      <p:pic>
        <p:nvPicPr>
          <p:cNvPr id="221" name="Google Shape;221;p28"/>
          <p:cNvPicPr preferRelativeResize="0"/>
          <p:nvPr/>
        </p:nvPicPr>
        <p:blipFill>
          <a:blip r:embed="rId3">
            <a:alphaModFix/>
          </a:blip>
          <a:stretch>
            <a:fillRect/>
          </a:stretch>
        </p:blipFill>
        <p:spPr>
          <a:xfrm>
            <a:off x="0" y="0"/>
            <a:ext cx="9143994" cy="5143499"/>
          </a:xfrm>
          <a:prstGeom prst="rect">
            <a:avLst/>
          </a:prstGeom>
          <a:noFill/>
          <a:ln>
            <a:noFill/>
          </a:ln>
        </p:spPr>
      </p:pic>
      <p:sp>
        <p:nvSpPr>
          <p:cNvPr id="222" name="Google Shape;222;p28"/>
          <p:cNvSpPr txBox="1"/>
          <p:nvPr/>
        </p:nvSpPr>
        <p:spPr>
          <a:xfrm>
            <a:off x="324275" y="797400"/>
            <a:ext cx="5836800" cy="67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1C6DF8"/>
                </a:solidFill>
                <a:latin typeface="Roboto"/>
                <a:ea typeface="Roboto"/>
                <a:cs typeface="Roboto"/>
                <a:sym typeface="Roboto"/>
              </a:rPr>
              <a:t>Thank you</a:t>
            </a:r>
            <a:endParaRPr b="1" sz="3000">
              <a:solidFill>
                <a:srgbClr val="1C6DF8"/>
              </a:solidFill>
              <a:latin typeface="Roboto"/>
              <a:ea typeface="Roboto"/>
              <a:cs typeface="Roboto"/>
              <a:sym typeface="Roboto"/>
            </a:endParaRPr>
          </a:p>
        </p:txBody>
      </p:sp>
      <p:pic>
        <p:nvPicPr>
          <p:cNvPr id="223" name="Google Shape;223;p28"/>
          <p:cNvPicPr preferRelativeResize="0"/>
          <p:nvPr/>
        </p:nvPicPr>
        <p:blipFill>
          <a:blip r:embed="rId4">
            <a:alphaModFix amt="58000"/>
          </a:blip>
          <a:stretch>
            <a:fillRect/>
          </a:stretch>
        </p:blipFill>
        <p:spPr>
          <a:xfrm>
            <a:off x="231150" y="3854049"/>
            <a:ext cx="917577" cy="11071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gradFill>
          <a:gsLst>
            <a:gs pos="0">
              <a:srgbClr val="F2F2F2"/>
            </a:gs>
            <a:gs pos="100000">
              <a:srgbClr val="A6A6A6"/>
            </a:gs>
          </a:gsLst>
          <a:path path="circle">
            <a:fillToRect b="50%" l="50%" r="50%" t="50%"/>
          </a:path>
          <a:tileRect/>
        </a:gradFill>
      </p:bgPr>
    </p:bg>
    <p:spTree>
      <p:nvGrpSpPr>
        <p:cNvPr id="227" name="Shape 227"/>
        <p:cNvGrpSpPr/>
        <p:nvPr/>
      </p:nvGrpSpPr>
      <p:grpSpPr>
        <a:xfrm>
          <a:off x="0" y="0"/>
          <a:ext cx="0" cy="0"/>
          <a:chOff x="0" y="0"/>
          <a:chExt cx="0" cy="0"/>
        </a:xfrm>
      </p:grpSpPr>
      <p:pic>
        <p:nvPicPr>
          <p:cNvPr id="228" name="Google Shape;228;p29"/>
          <p:cNvPicPr preferRelativeResize="0"/>
          <p:nvPr/>
        </p:nvPicPr>
        <p:blipFill>
          <a:blip r:embed="rId3">
            <a:alphaModFix/>
          </a:blip>
          <a:stretch>
            <a:fillRect/>
          </a:stretch>
        </p:blipFill>
        <p:spPr>
          <a:xfrm>
            <a:off x="0" y="-134200"/>
            <a:ext cx="9144000" cy="6093627"/>
          </a:xfrm>
          <a:prstGeom prst="rect">
            <a:avLst/>
          </a:prstGeom>
          <a:noFill/>
          <a:ln>
            <a:noFill/>
          </a:ln>
        </p:spPr>
      </p:pic>
      <p:sp>
        <p:nvSpPr>
          <p:cNvPr id="229" name="Google Shape;229;p29"/>
          <p:cNvSpPr txBox="1"/>
          <p:nvPr/>
        </p:nvSpPr>
        <p:spPr>
          <a:xfrm>
            <a:off x="4819225" y="547900"/>
            <a:ext cx="3421500" cy="150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230" name="Google Shape;230;p29"/>
          <p:cNvPicPr preferRelativeResize="0"/>
          <p:nvPr/>
        </p:nvPicPr>
        <p:blipFill>
          <a:blip r:embed="rId4">
            <a:alphaModFix/>
          </a:blip>
          <a:stretch>
            <a:fillRect/>
          </a:stretch>
        </p:blipFill>
        <p:spPr>
          <a:xfrm>
            <a:off x="6462975" y="4028200"/>
            <a:ext cx="2419052" cy="760975"/>
          </a:xfrm>
          <a:prstGeom prst="rect">
            <a:avLst/>
          </a:prstGeom>
          <a:noFill/>
          <a:ln>
            <a:noFill/>
          </a:ln>
        </p:spPr>
      </p:pic>
      <p:sp>
        <p:nvSpPr>
          <p:cNvPr id="231" name="Google Shape;231;p29"/>
          <p:cNvSpPr txBox="1"/>
          <p:nvPr/>
        </p:nvSpPr>
        <p:spPr>
          <a:xfrm>
            <a:off x="324275" y="797400"/>
            <a:ext cx="5836800" cy="67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FFFFFF"/>
                </a:solidFill>
                <a:latin typeface="Roboto"/>
                <a:ea typeface="Roboto"/>
                <a:cs typeface="Roboto"/>
                <a:sym typeface="Roboto"/>
              </a:rPr>
              <a:t>Thank You!</a:t>
            </a:r>
            <a:endParaRPr b="1" sz="3000">
              <a:solidFill>
                <a:srgbClr val="FFFFFF"/>
              </a:solidFill>
              <a:latin typeface="Roboto"/>
              <a:ea typeface="Roboto"/>
              <a:cs typeface="Roboto"/>
              <a:sym typeface="Robo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 name="Shape 71"/>
        <p:cNvGrpSpPr/>
        <p:nvPr/>
      </p:nvGrpSpPr>
      <p:grpSpPr>
        <a:xfrm>
          <a:off x="0" y="0"/>
          <a:ext cx="0" cy="0"/>
          <a:chOff x="0" y="0"/>
          <a:chExt cx="0" cy="0"/>
        </a:xfrm>
      </p:grpSpPr>
      <p:pic>
        <p:nvPicPr>
          <p:cNvPr id="72" name="Google Shape;72;p16"/>
          <p:cNvPicPr preferRelativeResize="0"/>
          <p:nvPr/>
        </p:nvPicPr>
        <p:blipFill>
          <a:blip r:embed="rId3">
            <a:alphaModFix/>
          </a:blip>
          <a:stretch>
            <a:fillRect/>
          </a:stretch>
        </p:blipFill>
        <p:spPr>
          <a:xfrm>
            <a:off x="0" y="0"/>
            <a:ext cx="9143994" cy="5143499"/>
          </a:xfrm>
          <a:prstGeom prst="rect">
            <a:avLst/>
          </a:prstGeom>
          <a:noFill/>
          <a:ln>
            <a:noFill/>
          </a:ln>
        </p:spPr>
      </p:pic>
      <p:sp>
        <p:nvSpPr>
          <p:cNvPr id="73" name="Google Shape;73;p16"/>
          <p:cNvSpPr txBox="1"/>
          <p:nvPr/>
        </p:nvSpPr>
        <p:spPr>
          <a:xfrm>
            <a:off x="324275" y="1832650"/>
            <a:ext cx="8307900" cy="202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7200">
                <a:latin typeface="Roboto"/>
                <a:ea typeface="Roboto"/>
                <a:cs typeface="Roboto"/>
                <a:sym typeface="Roboto"/>
              </a:rPr>
              <a:t>Over </a:t>
            </a:r>
            <a:r>
              <a:rPr b="1" lang="en" sz="7200">
                <a:solidFill>
                  <a:srgbClr val="1C6DF8"/>
                </a:solidFill>
                <a:latin typeface="Roboto"/>
                <a:ea typeface="Roboto"/>
                <a:cs typeface="Roboto"/>
                <a:sym typeface="Roboto"/>
              </a:rPr>
              <a:t>$1,000,000</a:t>
            </a:r>
            <a:endParaRPr b="1" sz="7200">
              <a:solidFill>
                <a:srgbClr val="1C6DF8"/>
              </a:solidFill>
              <a:latin typeface="Roboto"/>
              <a:ea typeface="Roboto"/>
              <a:cs typeface="Roboto"/>
              <a:sym typeface="Roboto"/>
            </a:endParaRPr>
          </a:p>
        </p:txBody>
      </p:sp>
      <p:sp>
        <p:nvSpPr>
          <p:cNvPr id="74" name="Google Shape;74;p16"/>
          <p:cNvSpPr txBox="1"/>
          <p:nvPr/>
        </p:nvSpPr>
        <p:spPr>
          <a:xfrm>
            <a:off x="324275" y="3041131"/>
            <a:ext cx="5836800" cy="67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B7B7B7"/>
                </a:solidFill>
                <a:latin typeface="Roboto"/>
                <a:ea typeface="Roboto"/>
                <a:cs typeface="Roboto"/>
                <a:sym typeface="Roboto"/>
              </a:rPr>
              <a:t>Total cost of USA General Election in 2016</a:t>
            </a:r>
            <a:endParaRPr sz="1800">
              <a:solidFill>
                <a:srgbClr val="B7B7B7"/>
              </a:solidFill>
              <a:latin typeface="Roboto"/>
              <a:ea typeface="Roboto"/>
              <a:cs typeface="Roboto"/>
              <a:sym typeface="Roboto"/>
            </a:endParaRPr>
          </a:p>
        </p:txBody>
      </p:sp>
      <p:pic>
        <p:nvPicPr>
          <p:cNvPr id="75" name="Google Shape;75;p16"/>
          <p:cNvPicPr preferRelativeResize="0"/>
          <p:nvPr/>
        </p:nvPicPr>
        <p:blipFill>
          <a:blip r:embed="rId4">
            <a:alphaModFix amt="58000"/>
          </a:blip>
          <a:stretch>
            <a:fillRect/>
          </a:stretch>
        </p:blipFill>
        <p:spPr>
          <a:xfrm>
            <a:off x="231150" y="3854049"/>
            <a:ext cx="917577" cy="1107150"/>
          </a:xfrm>
          <a:prstGeom prst="rect">
            <a:avLst/>
          </a:prstGeom>
          <a:noFill/>
          <a:ln>
            <a:noFill/>
          </a:ln>
        </p:spPr>
      </p:pic>
      <p:sp>
        <p:nvSpPr>
          <p:cNvPr id="76" name="Google Shape;76;p16"/>
          <p:cNvSpPr txBox="1"/>
          <p:nvPr/>
        </p:nvSpPr>
        <p:spPr>
          <a:xfrm>
            <a:off x="3216150" y="4692681"/>
            <a:ext cx="5836800" cy="678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200">
                <a:solidFill>
                  <a:srgbClr val="B7B7B7"/>
                </a:solidFill>
                <a:latin typeface="Roboto"/>
                <a:ea typeface="Roboto"/>
                <a:cs typeface="Roboto"/>
                <a:sym typeface="Roboto"/>
              </a:rPr>
              <a:t>http://time.com/money/4556642/election-day-2016-costs-country-voters/</a:t>
            </a:r>
            <a:endParaRPr sz="1200">
              <a:solidFill>
                <a:srgbClr val="B7B7B7"/>
              </a:solidFill>
              <a:latin typeface="Roboto"/>
              <a:ea typeface="Roboto"/>
              <a:cs typeface="Roboto"/>
              <a:sym typeface="Roboto"/>
            </a:endParaRPr>
          </a:p>
          <a:p>
            <a:pPr indent="0" lvl="0" marL="0" rtl="0" algn="r">
              <a:spcBef>
                <a:spcPts val="0"/>
              </a:spcBef>
              <a:spcAft>
                <a:spcPts val="0"/>
              </a:spcAft>
              <a:buNone/>
            </a:pPr>
            <a:r>
              <a:t/>
            </a:r>
            <a:endParaRPr sz="1800">
              <a:solidFill>
                <a:srgbClr val="B7B7B7"/>
              </a:solidFill>
              <a:latin typeface="Roboto"/>
              <a:ea typeface="Roboto"/>
              <a:cs typeface="Roboto"/>
              <a:sym typeface="Robo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 name="Shape 80"/>
        <p:cNvGrpSpPr/>
        <p:nvPr/>
      </p:nvGrpSpPr>
      <p:grpSpPr>
        <a:xfrm>
          <a:off x="0" y="0"/>
          <a:ext cx="0" cy="0"/>
          <a:chOff x="0" y="0"/>
          <a:chExt cx="0" cy="0"/>
        </a:xfrm>
      </p:grpSpPr>
      <p:pic>
        <p:nvPicPr>
          <p:cNvPr id="81" name="Google Shape;81;p17"/>
          <p:cNvPicPr preferRelativeResize="0"/>
          <p:nvPr/>
        </p:nvPicPr>
        <p:blipFill>
          <a:blip r:embed="rId3">
            <a:alphaModFix/>
          </a:blip>
          <a:stretch>
            <a:fillRect/>
          </a:stretch>
        </p:blipFill>
        <p:spPr>
          <a:xfrm>
            <a:off x="0" y="0"/>
            <a:ext cx="9143994" cy="5143499"/>
          </a:xfrm>
          <a:prstGeom prst="rect">
            <a:avLst/>
          </a:prstGeom>
          <a:noFill/>
          <a:ln>
            <a:noFill/>
          </a:ln>
        </p:spPr>
      </p:pic>
      <p:sp>
        <p:nvSpPr>
          <p:cNvPr id="82" name="Google Shape;82;p17"/>
          <p:cNvSpPr txBox="1"/>
          <p:nvPr>
            <p:ph idx="1" type="body"/>
          </p:nvPr>
        </p:nvSpPr>
        <p:spPr>
          <a:xfrm>
            <a:off x="328075" y="2290700"/>
            <a:ext cx="3036300" cy="227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Roboto"/>
                <a:ea typeface="Roboto"/>
                <a:cs typeface="Roboto"/>
                <a:sym typeface="Roboto"/>
              </a:rPr>
              <a:t>Complex registration</a:t>
            </a:r>
            <a:endParaRPr>
              <a:solidFill>
                <a:srgbClr val="000000"/>
              </a:solidFill>
              <a:latin typeface="Roboto"/>
              <a:ea typeface="Roboto"/>
              <a:cs typeface="Roboto"/>
              <a:sym typeface="Roboto"/>
            </a:endParaRPr>
          </a:p>
          <a:p>
            <a:pPr indent="0" lvl="0" marL="0" rtl="0" algn="l">
              <a:spcBef>
                <a:spcPts val="1600"/>
              </a:spcBef>
              <a:spcAft>
                <a:spcPts val="0"/>
              </a:spcAft>
              <a:buNone/>
            </a:pPr>
            <a:r>
              <a:rPr lang="en">
                <a:solidFill>
                  <a:srgbClr val="000000"/>
                </a:solidFill>
                <a:latin typeface="Roboto"/>
                <a:ea typeface="Roboto"/>
                <a:cs typeface="Roboto"/>
                <a:sym typeface="Roboto"/>
              </a:rPr>
              <a:t>T</a:t>
            </a:r>
            <a:r>
              <a:rPr lang="en" sz="1800">
                <a:solidFill>
                  <a:srgbClr val="000000"/>
                </a:solidFill>
                <a:latin typeface="Roboto"/>
                <a:ea typeface="Roboto"/>
                <a:cs typeface="Roboto"/>
                <a:sym typeface="Roboto"/>
              </a:rPr>
              <a:t>ime consuming </a:t>
            </a:r>
            <a:endParaRPr sz="1800">
              <a:solidFill>
                <a:srgbClr val="000000"/>
              </a:solidFill>
              <a:latin typeface="Roboto"/>
              <a:ea typeface="Roboto"/>
              <a:cs typeface="Roboto"/>
              <a:sym typeface="Roboto"/>
            </a:endParaRPr>
          </a:p>
          <a:p>
            <a:pPr indent="0" lvl="0" marL="0" rtl="0" algn="l">
              <a:spcBef>
                <a:spcPts val="1600"/>
              </a:spcBef>
              <a:spcAft>
                <a:spcPts val="0"/>
              </a:spcAft>
              <a:buNone/>
            </a:pPr>
            <a:r>
              <a:rPr lang="en">
                <a:solidFill>
                  <a:srgbClr val="000000"/>
                </a:solidFill>
                <a:latin typeface="Roboto"/>
                <a:ea typeface="Roboto"/>
                <a:cs typeface="Roboto"/>
                <a:sym typeface="Roboto"/>
              </a:rPr>
              <a:t>Inefficient, costly elections</a:t>
            </a:r>
            <a:endParaRPr sz="1800">
              <a:solidFill>
                <a:srgbClr val="000000"/>
              </a:solidFill>
              <a:latin typeface="Roboto"/>
              <a:ea typeface="Roboto"/>
              <a:cs typeface="Roboto"/>
              <a:sym typeface="Roboto"/>
            </a:endParaRPr>
          </a:p>
          <a:p>
            <a:pPr indent="0" lvl="0" marL="0" rtl="0" algn="l">
              <a:spcBef>
                <a:spcPts val="1600"/>
              </a:spcBef>
              <a:spcAft>
                <a:spcPts val="1600"/>
              </a:spcAft>
              <a:buNone/>
            </a:pPr>
            <a:r>
              <a:t/>
            </a:r>
            <a:endParaRPr sz="1800">
              <a:solidFill>
                <a:srgbClr val="000000"/>
              </a:solidFill>
              <a:latin typeface="Roboto"/>
              <a:ea typeface="Roboto"/>
              <a:cs typeface="Roboto"/>
              <a:sym typeface="Roboto"/>
            </a:endParaRPr>
          </a:p>
        </p:txBody>
      </p:sp>
      <p:sp>
        <p:nvSpPr>
          <p:cNvPr id="83" name="Google Shape;83;p17"/>
          <p:cNvSpPr/>
          <p:nvPr/>
        </p:nvSpPr>
        <p:spPr>
          <a:xfrm>
            <a:off x="4103588" y="2849331"/>
            <a:ext cx="1192800" cy="537000"/>
          </a:xfrm>
          <a:prstGeom prst="rightArrow">
            <a:avLst>
              <a:gd fmla="val 50000" name="adj1"/>
              <a:gd fmla="val 50000" name="adj2"/>
            </a:avLst>
          </a:prstGeom>
          <a:solidFill>
            <a:srgbClr val="1C6D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rgbClr val="FFFFFF"/>
                </a:solidFill>
                <a:latin typeface="Roboto"/>
                <a:ea typeface="Roboto"/>
                <a:cs typeface="Roboto"/>
                <a:sym typeface="Roboto"/>
              </a:rPr>
              <a:t>LACKING</a:t>
            </a:r>
            <a:endParaRPr b="1">
              <a:solidFill>
                <a:srgbClr val="FFFFFF"/>
              </a:solidFill>
              <a:latin typeface="Roboto"/>
              <a:ea typeface="Roboto"/>
              <a:cs typeface="Roboto"/>
              <a:sym typeface="Roboto"/>
            </a:endParaRPr>
          </a:p>
        </p:txBody>
      </p:sp>
      <p:grpSp>
        <p:nvGrpSpPr>
          <p:cNvPr id="84" name="Google Shape;84;p17"/>
          <p:cNvGrpSpPr/>
          <p:nvPr/>
        </p:nvGrpSpPr>
        <p:grpSpPr>
          <a:xfrm>
            <a:off x="6035664" y="1847891"/>
            <a:ext cx="2931373" cy="2412281"/>
            <a:chOff x="5862650" y="1565800"/>
            <a:chExt cx="2102850" cy="1884300"/>
          </a:xfrm>
        </p:grpSpPr>
        <p:sp>
          <p:nvSpPr>
            <p:cNvPr id="85" name="Google Shape;85;p17"/>
            <p:cNvSpPr/>
            <p:nvPr/>
          </p:nvSpPr>
          <p:spPr>
            <a:xfrm>
              <a:off x="5862650" y="1866200"/>
              <a:ext cx="1757100" cy="13842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86" name="Google Shape;86;p17"/>
            <p:cNvSpPr txBox="1"/>
            <p:nvPr/>
          </p:nvSpPr>
          <p:spPr>
            <a:xfrm>
              <a:off x="5953700" y="1565800"/>
              <a:ext cx="2011800" cy="18843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600"/>
                </a:spcBef>
                <a:spcAft>
                  <a:spcPts val="0"/>
                </a:spcAft>
                <a:buClr>
                  <a:srgbClr val="000000"/>
                </a:buClr>
                <a:buSzPts val="1100"/>
                <a:buFont typeface="Arial"/>
                <a:buNone/>
              </a:pPr>
              <a:r>
                <a:rPr b="1" lang="en">
                  <a:latin typeface="Roboto"/>
                  <a:ea typeface="Roboto"/>
                  <a:cs typeface="Roboto"/>
                  <a:sym typeface="Roboto"/>
                </a:rPr>
                <a:t>ACCESSIBILITY</a:t>
              </a:r>
              <a:endParaRPr b="1">
                <a:latin typeface="Roboto"/>
                <a:ea typeface="Roboto"/>
                <a:cs typeface="Roboto"/>
                <a:sym typeface="Roboto"/>
              </a:endParaRPr>
            </a:p>
            <a:p>
              <a:pPr indent="0" lvl="0" marL="0" rtl="0" algn="l">
                <a:spcBef>
                  <a:spcPts val="600"/>
                </a:spcBef>
                <a:spcAft>
                  <a:spcPts val="0"/>
                </a:spcAft>
                <a:buNone/>
              </a:pPr>
              <a:r>
                <a:rPr b="1" lang="en">
                  <a:latin typeface="Roboto"/>
                  <a:ea typeface="Roboto"/>
                  <a:cs typeface="Roboto"/>
                  <a:sym typeface="Roboto"/>
                </a:rPr>
                <a:t>TRANSPARENCY</a:t>
              </a:r>
              <a:endParaRPr b="1">
                <a:latin typeface="Roboto"/>
                <a:ea typeface="Roboto"/>
                <a:cs typeface="Roboto"/>
                <a:sym typeface="Roboto"/>
              </a:endParaRPr>
            </a:p>
            <a:p>
              <a:pPr indent="0" lvl="0" marL="0" rtl="0" algn="l">
                <a:spcBef>
                  <a:spcPts val="600"/>
                </a:spcBef>
                <a:spcAft>
                  <a:spcPts val="0"/>
                </a:spcAft>
                <a:buNone/>
              </a:pPr>
              <a:r>
                <a:rPr b="1" lang="en">
                  <a:latin typeface="Roboto"/>
                  <a:ea typeface="Roboto"/>
                  <a:cs typeface="Roboto"/>
                  <a:sym typeface="Roboto"/>
                </a:rPr>
                <a:t>SECURITY</a:t>
              </a:r>
              <a:endParaRPr b="1">
                <a:latin typeface="Roboto"/>
                <a:ea typeface="Roboto"/>
                <a:cs typeface="Roboto"/>
                <a:sym typeface="Roboto"/>
              </a:endParaRPr>
            </a:p>
          </p:txBody>
        </p:sp>
      </p:grpSp>
      <p:sp>
        <p:nvSpPr>
          <p:cNvPr id="87" name="Google Shape;87;p17"/>
          <p:cNvSpPr txBox="1"/>
          <p:nvPr/>
        </p:nvSpPr>
        <p:spPr>
          <a:xfrm>
            <a:off x="324275" y="1064625"/>
            <a:ext cx="5836800" cy="67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1C6DF8"/>
                </a:solidFill>
                <a:latin typeface="Roboto"/>
                <a:ea typeface="Roboto"/>
                <a:cs typeface="Roboto"/>
                <a:sym typeface="Roboto"/>
              </a:rPr>
              <a:t>Voting is hard.</a:t>
            </a:r>
            <a:endParaRPr b="1" sz="3000">
              <a:solidFill>
                <a:srgbClr val="1C6DF8"/>
              </a:solidFill>
              <a:latin typeface="Roboto"/>
              <a:ea typeface="Roboto"/>
              <a:cs typeface="Roboto"/>
              <a:sym typeface="Roboto"/>
            </a:endParaRPr>
          </a:p>
        </p:txBody>
      </p:sp>
      <p:sp>
        <p:nvSpPr>
          <p:cNvPr id="88" name="Google Shape;88;p17"/>
          <p:cNvSpPr txBox="1"/>
          <p:nvPr/>
        </p:nvSpPr>
        <p:spPr>
          <a:xfrm>
            <a:off x="324275" y="1554006"/>
            <a:ext cx="5836800" cy="67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B7B7B7"/>
                </a:solidFill>
                <a:latin typeface="Roboto"/>
                <a:ea typeface="Roboto"/>
                <a:cs typeface="Roboto"/>
                <a:sym typeface="Roboto"/>
              </a:rPr>
              <a:t>Several barriers exist in the voting space:</a:t>
            </a:r>
            <a:endParaRPr sz="1800">
              <a:solidFill>
                <a:srgbClr val="B7B7B7"/>
              </a:solidFill>
              <a:latin typeface="Roboto"/>
              <a:ea typeface="Roboto"/>
              <a:cs typeface="Roboto"/>
              <a:sym typeface="Roboto"/>
            </a:endParaRPr>
          </a:p>
        </p:txBody>
      </p:sp>
      <p:pic>
        <p:nvPicPr>
          <p:cNvPr id="89" name="Google Shape;89;p17"/>
          <p:cNvPicPr preferRelativeResize="0"/>
          <p:nvPr/>
        </p:nvPicPr>
        <p:blipFill>
          <a:blip r:embed="rId4">
            <a:alphaModFix amt="58000"/>
          </a:blip>
          <a:stretch>
            <a:fillRect/>
          </a:stretch>
        </p:blipFill>
        <p:spPr>
          <a:xfrm>
            <a:off x="231150" y="3854049"/>
            <a:ext cx="917577" cy="11071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3" name="Shape 93"/>
        <p:cNvGrpSpPr/>
        <p:nvPr/>
      </p:nvGrpSpPr>
      <p:grpSpPr>
        <a:xfrm>
          <a:off x="0" y="0"/>
          <a:ext cx="0" cy="0"/>
          <a:chOff x="0" y="0"/>
          <a:chExt cx="0" cy="0"/>
        </a:xfrm>
      </p:grpSpPr>
      <p:pic>
        <p:nvPicPr>
          <p:cNvPr id="94" name="Google Shape;94;p18"/>
          <p:cNvPicPr preferRelativeResize="0"/>
          <p:nvPr/>
        </p:nvPicPr>
        <p:blipFill>
          <a:blip r:embed="rId3">
            <a:alphaModFix/>
          </a:blip>
          <a:stretch>
            <a:fillRect/>
          </a:stretch>
        </p:blipFill>
        <p:spPr>
          <a:xfrm>
            <a:off x="0" y="0"/>
            <a:ext cx="9143994" cy="5143499"/>
          </a:xfrm>
          <a:prstGeom prst="rect">
            <a:avLst/>
          </a:prstGeom>
          <a:noFill/>
          <a:ln>
            <a:noFill/>
          </a:ln>
        </p:spPr>
      </p:pic>
      <p:sp>
        <p:nvSpPr>
          <p:cNvPr id="95" name="Google Shape;95;p18"/>
          <p:cNvSpPr txBox="1"/>
          <p:nvPr>
            <p:ph idx="1" type="body"/>
          </p:nvPr>
        </p:nvSpPr>
        <p:spPr>
          <a:xfrm>
            <a:off x="328075" y="2290700"/>
            <a:ext cx="3036300" cy="227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rgbClr val="000000"/>
              </a:solidFill>
              <a:latin typeface="Roboto"/>
              <a:ea typeface="Roboto"/>
              <a:cs typeface="Roboto"/>
              <a:sym typeface="Roboto"/>
            </a:endParaRPr>
          </a:p>
          <a:p>
            <a:pPr indent="0" lvl="0" marL="0" rtl="0" algn="l">
              <a:spcBef>
                <a:spcPts val="1600"/>
              </a:spcBef>
              <a:spcAft>
                <a:spcPts val="1600"/>
              </a:spcAft>
              <a:buNone/>
            </a:pPr>
            <a:r>
              <a:t/>
            </a:r>
            <a:endParaRPr sz="1800">
              <a:solidFill>
                <a:srgbClr val="000000"/>
              </a:solidFill>
              <a:latin typeface="Roboto"/>
              <a:ea typeface="Roboto"/>
              <a:cs typeface="Roboto"/>
              <a:sym typeface="Roboto"/>
            </a:endParaRPr>
          </a:p>
        </p:txBody>
      </p:sp>
      <p:sp>
        <p:nvSpPr>
          <p:cNvPr id="96" name="Google Shape;96;p18"/>
          <p:cNvSpPr txBox="1"/>
          <p:nvPr/>
        </p:nvSpPr>
        <p:spPr>
          <a:xfrm>
            <a:off x="916875" y="2227525"/>
            <a:ext cx="7581000" cy="97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1C6DF8"/>
                </a:solidFill>
                <a:latin typeface="Roboto"/>
                <a:ea typeface="Roboto"/>
                <a:cs typeface="Roboto"/>
                <a:sym typeface="Roboto"/>
              </a:rPr>
              <a:t>How can we make voting more accessible?</a:t>
            </a:r>
            <a:endParaRPr b="1" sz="3000">
              <a:solidFill>
                <a:srgbClr val="1C6DF8"/>
              </a:solidFill>
              <a:latin typeface="Roboto"/>
              <a:ea typeface="Roboto"/>
              <a:cs typeface="Roboto"/>
              <a:sym typeface="Roboto"/>
            </a:endParaRPr>
          </a:p>
        </p:txBody>
      </p:sp>
      <p:pic>
        <p:nvPicPr>
          <p:cNvPr id="97" name="Google Shape;97;p18"/>
          <p:cNvPicPr preferRelativeResize="0"/>
          <p:nvPr/>
        </p:nvPicPr>
        <p:blipFill>
          <a:blip r:embed="rId4">
            <a:alphaModFix amt="58000"/>
          </a:blip>
          <a:stretch>
            <a:fillRect/>
          </a:stretch>
        </p:blipFill>
        <p:spPr>
          <a:xfrm>
            <a:off x="231150" y="3854049"/>
            <a:ext cx="917577" cy="11071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 presetSubtype="0">
                                  <p:stCondLst>
                                    <p:cond delay="0"/>
                                  </p:stCondLst>
                                  <p:childTnLst>
                                    <p:set>
                                      <p:cBhvr>
                                        <p:cTn dur="1" fill="hold">
                                          <p:stCondLst>
                                            <p:cond delay="0"/>
                                          </p:stCondLst>
                                        </p:cTn>
                                        <p:tgtEl>
                                          <p:spTgt spid="95">
                                            <p:txEl>
                                              <p:pRg end="0" st="0"/>
                                            </p:txEl>
                                          </p:spTgt>
                                        </p:tgtEl>
                                        <p:attrNameLst>
                                          <p:attrName>style.visibility</p:attrName>
                                        </p:attrNameLst>
                                      </p:cBhvr>
                                      <p:to>
                                        <p:strVal val="visible"/>
                                      </p:to>
                                    </p:set>
                                  </p:childTnLst>
                                </p:cTn>
                              </p:par>
                            </p:childTnLst>
                          </p:cTn>
                        </p:par>
                        <p:par>
                          <p:cTn fill="hold">
                            <p:stCondLst>
                              <p:cond delay="1400"/>
                            </p:stCondLst>
                            <p:childTnLst>
                              <p:par>
                                <p:cTn fill="hold" nodeType="afterEffect" presetClass="entr" presetID="1" presetSubtype="0">
                                  <p:stCondLst>
                                    <p:cond delay="0"/>
                                  </p:stCondLst>
                                  <p:childTnLst>
                                    <p:set>
                                      <p:cBhvr>
                                        <p:cTn dur="1" fill="hold">
                                          <p:stCondLst>
                                            <p:cond delay="0"/>
                                          </p:stCondLst>
                                        </p:cTn>
                                        <p:tgtEl>
                                          <p:spTgt spid="95">
                                            <p:txEl>
                                              <p:pRg end="1" st="1"/>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 name="Shape 101"/>
        <p:cNvGrpSpPr/>
        <p:nvPr/>
      </p:nvGrpSpPr>
      <p:grpSpPr>
        <a:xfrm>
          <a:off x="0" y="0"/>
          <a:ext cx="0" cy="0"/>
          <a:chOff x="0" y="0"/>
          <a:chExt cx="0" cy="0"/>
        </a:xfrm>
      </p:grpSpPr>
      <p:pic>
        <p:nvPicPr>
          <p:cNvPr id="102" name="Google Shape;102;p19"/>
          <p:cNvPicPr preferRelativeResize="0"/>
          <p:nvPr/>
        </p:nvPicPr>
        <p:blipFill>
          <a:blip r:embed="rId3">
            <a:alphaModFix/>
          </a:blip>
          <a:stretch>
            <a:fillRect/>
          </a:stretch>
        </p:blipFill>
        <p:spPr>
          <a:xfrm>
            <a:off x="0" y="43000"/>
            <a:ext cx="9143994" cy="5143499"/>
          </a:xfrm>
          <a:prstGeom prst="rect">
            <a:avLst/>
          </a:prstGeom>
          <a:noFill/>
          <a:ln>
            <a:noFill/>
          </a:ln>
        </p:spPr>
      </p:pic>
      <p:sp>
        <p:nvSpPr>
          <p:cNvPr id="103" name="Google Shape;103;p19"/>
          <p:cNvSpPr txBox="1"/>
          <p:nvPr/>
        </p:nvSpPr>
        <p:spPr>
          <a:xfrm>
            <a:off x="324275" y="797400"/>
            <a:ext cx="5836800" cy="67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1C6DF8"/>
                </a:solidFill>
                <a:latin typeface="Roboto"/>
                <a:ea typeface="Roboto"/>
                <a:cs typeface="Roboto"/>
                <a:sym typeface="Roboto"/>
              </a:rPr>
              <a:t>Vote Block Principles</a:t>
            </a:r>
            <a:endParaRPr b="1" sz="3000">
              <a:solidFill>
                <a:srgbClr val="1C6DF8"/>
              </a:solidFill>
              <a:latin typeface="Roboto"/>
              <a:ea typeface="Roboto"/>
              <a:cs typeface="Roboto"/>
              <a:sym typeface="Roboto"/>
            </a:endParaRPr>
          </a:p>
        </p:txBody>
      </p:sp>
      <p:sp>
        <p:nvSpPr>
          <p:cNvPr id="104" name="Google Shape;104;p19"/>
          <p:cNvSpPr txBox="1"/>
          <p:nvPr/>
        </p:nvSpPr>
        <p:spPr>
          <a:xfrm>
            <a:off x="883350" y="2093650"/>
            <a:ext cx="1845000" cy="52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1C6DF8"/>
                </a:solidFill>
                <a:latin typeface="Roboto"/>
                <a:ea typeface="Roboto"/>
                <a:cs typeface="Roboto"/>
                <a:sym typeface="Roboto"/>
              </a:rPr>
              <a:t>Security</a:t>
            </a:r>
            <a:endParaRPr b="1" sz="1800">
              <a:solidFill>
                <a:srgbClr val="1C6DF8"/>
              </a:solidFill>
              <a:latin typeface="Roboto"/>
              <a:ea typeface="Roboto"/>
              <a:cs typeface="Roboto"/>
              <a:sym typeface="Roboto"/>
            </a:endParaRPr>
          </a:p>
        </p:txBody>
      </p:sp>
      <p:sp>
        <p:nvSpPr>
          <p:cNvPr id="105" name="Google Shape;105;p19"/>
          <p:cNvSpPr txBox="1"/>
          <p:nvPr/>
        </p:nvSpPr>
        <p:spPr>
          <a:xfrm>
            <a:off x="6518825" y="2113300"/>
            <a:ext cx="1845000" cy="48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1C6DF8"/>
                </a:solidFill>
                <a:latin typeface="Roboto"/>
                <a:ea typeface="Roboto"/>
                <a:cs typeface="Roboto"/>
                <a:sym typeface="Roboto"/>
              </a:rPr>
              <a:t>Transparency</a:t>
            </a:r>
            <a:endParaRPr b="1" sz="1800">
              <a:solidFill>
                <a:srgbClr val="1C6DF8"/>
              </a:solidFill>
              <a:latin typeface="Roboto"/>
              <a:ea typeface="Roboto"/>
              <a:cs typeface="Roboto"/>
              <a:sym typeface="Roboto"/>
            </a:endParaRPr>
          </a:p>
        </p:txBody>
      </p:sp>
      <p:sp>
        <p:nvSpPr>
          <p:cNvPr id="106" name="Google Shape;106;p19"/>
          <p:cNvSpPr txBox="1"/>
          <p:nvPr/>
        </p:nvSpPr>
        <p:spPr>
          <a:xfrm>
            <a:off x="3453250" y="2113300"/>
            <a:ext cx="1714800" cy="48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1C6DF8"/>
                </a:solidFill>
                <a:latin typeface="Roboto"/>
                <a:ea typeface="Roboto"/>
                <a:cs typeface="Roboto"/>
                <a:sym typeface="Roboto"/>
              </a:rPr>
              <a:t>Accessibility</a:t>
            </a:r>
            <a:endParaRPr b="1" sz="1800">
              <a:solidFill>
                <a:srgbClr val="1C6DF8"/>
              </a:solidFill>
              <a:latin typeface="Roboto"/>
              <a:ea typeface="Roboto"/>
              <a:cs typeface="Roboto"/>
              <a:sym typeface="Roboto"/>
            </a:endParaRPr>
          </a:p>
        </p:txBody>
      </p:sp>
      <p:sp>
        <p:nvSpPr>
          <p:cNvPr id="107" name="Google Shape;107;p19"/>
          <p:cNvSpPr txBox="1"/>
          <p:nvPr/>
        </p:nvSpPr>
        <p:spPr>
          <a:xfrm>
            <a:off x="3453250" y="2622850"/>
            <a:ext cx="2181900" cy="204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666666"/>
                </a:solidFill>
                <a:latin typeface="Roboto"/>
                <a:ea typeface="Roboto"/>
                <a:cs typeface="Roboto"/>
                <a:sym typeface="Roboto"/>
              </a:rPr>
              <a:t>Votes can be cast from your phone, any location, allowing for a more equal representation of voters</a:t>
            </a:r>
            <a:endParaRPr>
              <a:solidFill>
                <a:srgbClr val="666666"/>
              </a:solidFill>
              <a:latin typeface="Roboto"/>
              <a:ea typeface="Roboto"/>
              <a:cs typeface="Roboto"/>
              <a:sym typeface="Roboto"/>
            </a:endParaRPr>
          </a:p>
        </p:txBody>
      </p:sp>
      <p:sp>
        <p:nvSpPr>
          <p:cNvPr id="108" name="Google Shape;108;p19"/>
          <p:cNvSpPr txBox="1"/>
          <p:nvPr/>
        </p:nvSpPr>
        <p:spPr>
          <a:xfrm>
            <a:off x="883350" y="2622850"/>
            <a:ext cx="2104200" cy="204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666666"/>
                </a:solidFill>
                <a:latin typeface="Roboto"/>
                <a:ea typeface="Roboto"/>
                <a:cs typeface="Roboto"/>
                <a:sym typeface="Roboto"/>
              </a:rPr>
              <a:t>It is extremely difficult to breach an election</a:t>
            </a:r>
            <a:endParaRPr>
              <a:solidFill>
                <a:srgbClr val="666666"/>
              </a:solidFill>
              <a:latin typeface="Roboto"/>
              <a:ea typeface="Roboto"/>
              <a:cs typeface="Roboto"/>
              <a:sym typeface="Roboto"/>
            </a:endParaRPr>
          </a:p>
        </p:txBody>
      </p:sp>
      <p:sp>
        <p:nvSpPr>
          <p:cNvPr id="109" name="Google Shape;109;p19"/>
          <p:cNvSpPr txBox="1"/>
          <p:nvPr/>
        </p:nvSpPr>
        <p:spPr>
          <a:xfrm>
            <a:off x="6518825" y="2622850"/>
            <a:ext cx="2104200" cy="204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666666"/>
                </a:solidFill>
                <a:latin typeface="Roboto"/>
                <a:ea typeface="Roboto"/>
                <a:cs typeface="Roboto"/>
                <a:sym typeface="Roboto"/>
              </a:rPr>
              <a:t>There is no ambiguity as to if there was a miscount</a:t>
            </a:r>
            <a:endParaRPr>
              <a:solidFill>
                <a:srgbClr val="666666"/>
              </a:solidFill>
              <a:latin typeface="Roboto"/>
              <a:ea typeface="Roboto"/>
              <a:cs typeface="Roboto"/>
              <a:sym typeface="Roboto"/>
            </a:endParaRPr>
          </a:p>
        </p:txBody>
      </p:sp>
      <p:pic>
        <p:nvPicPr>
          <p:cNvPr id="110" name="Google Shape;110;p19"/>
          <p:cNvPicPr preferRelativeResize="0"/>
          <p:nvPr/>
        </p:nvPicPr>
        <p:blipFill>
          <a:blip r:embed="rId4">
            <a:alphaModFix amt="58000"/>
          </a:blip>
          <a:stretch>
            <a:fillRect/>
          </a:stretch>
        </p:blipFill>
        <p:spPr>
          <a:xfrm>
            <a:off x="231150" y="3854049"/>
            <a:ext cx="917577" cy="11071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 name="Shape 114"/>
        <p:cNvGrpSpPr/>
        <p:nvPr/>
      </p:nvGrpSpPr>
      <p:grpSpPr>
        <a:xfrm>
          <a:off x="0" y="0"/>
          <a:ext cx="0" cy="0"/>
          <a:chOff x="0" y="0"/>
          <a:chExt cx="0" cy="0"/>
        </a:xfrm>
      </p:grpSpPr>
      <p:pic>
        <p:nvPicPr>
          <p:cNvPr id="115" name="Google Shape;115;p20"/>
          <p:cNvPicPr preferRelativeResize="0"/>
          <p:nvPr/>
        </p:nvPicPr>
        <p:blipFill>
          <a:blip r:embed="rId3">
            <a:alphaModFix/>
          </a:blip>
          <a:stretch>
            <a:fillRect/>
          </a:stretch>
        </p:blipFill>
        <p:spPr>
          <a:xfrm>
            <a:off x="0" y="43000"/>
            <a:ext cx="9143994" cy="5143499"/>
          </a:xfrm>
          <a:prstGeom prst="rect">
            <a:avLst/>
          </a:prstGeom>
          <a:noFill/>
          <a:ln>
            <a:noFill/>
          </a:ln>
        </p:spPr>
      </p:pic>
      <p:sp>
        <p:nvSpPr>
          <p:cNvPr id="116" name="Google Shape;116;p20"/>
          <p:cNvSpPr txBox="1"/>
          <p:nvPr/>
        </p:nvSpPr>
        <p:spPr>
          <a:xfrm>
            <a:off x="324275" y="797400"/>
            <a:ext cx="5836800" cy="67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1C6DF8"/>
                </a:solidFill>
                <a:latin typeface="Roboto"/>
                <a:ea typeface="Roboto"/>
                <a:cs typeface="Roboto"/>
                <a:sym typeface="Roboto"/>
              </a:rPr>
              <a:t>Vote Block </a:t>
            </a:r>
            <a:r>
              <a:rPr b="1" lang="en" sz="3000">
                <a:solidFill>
                  <a:srgbClr val="1C6DF8"/>
                </a:solidFill>
                <a:latin typeface="Roboto"/>
                <a:ea typeface="Roboto"/>
                <a:cs typeface="Roboto"/>
                <a:sym typeface="Roboto"/>
              </a:rPr>
              <a:t>Principles</a:t>
            </a:r>
            <a:endParaRPr b="1" sz="3000">
              <a:solidFill>
                <a:srgbClr val="1C6DF8"/>
              </a:solidFill>
              <a:latin typeface="Roboto"/>
              <a:ea typeface="Roboto"/>
              <a:cs typeface="Roboto"/>
              <a:sym typeface="Roboto"/>
            </a:endParaRPr>
          </a:p>
        </p:txBody>
      </p:sp>
      <p:sp>
        <p:nvSpPr>
          <p:cNvPr id="117" name="Google Shape;117;p20"/>
          <p:cNvSpPr txBox="1"/>
          <p:nvPr/>
        </p:nvSpPr>
        <p:spPr>
          <a:xfrm>
            <a:off x="883350" y="2093650"/>
            <a:ext cx="1845000" cy="52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1C6DF8"/>
                </a:solidFill>
                <a:latin typeface="Roboto"/>
                <a:ea typeface="Roboto"/>
                <a:cs typeface="Roboto"/>
                <a:sym typeface="Roboto"/>
              </a:rPr>
              <a:t>Security</a:t>
            </a:r>
            <a:endParaRPr b="1" sz="1800">
              <a:solidFill>
                <a:srgbClr val="1C6DF8"/>
              </a:solidFill>
              <a:latin typeface="Roboto"/>
              <a:ea typeface="Roboto"/>
              <a:cs typeface="Roboto"/>
              <a:sym typeface="Roboto"/>
            </a:endParaRPr>
          </a:p>
        </p:txBody>
      </p:sp>
      <p:sp>
        <p:nvSpPr>
          <p:cNvPr id="118" name="Google Shape;118;p20"/>
          <p:cNvSpPr txBox="1"/>
          <p:nvPr/>
        </p:nvSpPr>
        <p:spPr>
          <a:xfrm>
            <a:off x="6518825" y="2113300"/>
            <a:ext cx="1845000" cy="48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Roboto"/>
                <a:ea typeface="Roboto"/>
                <a:cs typeface="Roboto"/>
                <a:sym typeface="Roboto"/>
              </a:rPr>
              <a:t>Transparency</a:t>
            </a:r>
            <a:endParaRPr b="1" sz="1800">
              <a:solidFill>
                <a:srgbClr val="F3F3F3"/>
              </a:solidFill>
              <a:latin typeface="Roboto"/>
              <a:ea typeface="Roboto"/>
              <a:cs typeface="Roboto"/>
              <a:sym typeface="Roboto"/>
            </a:endParaRPr>
          </a:p>
        </p:txBody>
      </p:sp>
      <p:sp>
        <p:nvSpPr>
          <p:cNvPr id="119" name="Google Shape;119;p20"/>
          <p:cNvSpPr txBox="1"/>
          <p:nvPr/>
        </p:nvSpPr>
        <p:spPr>
          <a:xfrm>
            <a:off x="3453250" y="2113300"/>
            <a:ext cx="1714800" cy="48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EFEFEF"/>
                </a:solidFill>
                <a:latin typeface="Roboto"/>
                <a:ea typeface="Roboto"/>
                <a:cs typeface="Roboto"/>
                <a:sym typeface="Roboto"/>
              </a:rPr>
              <a:t>Accessibility</a:t>
            </a:r>
            <a:endParaRPr b="1" sz="1800">
              <a:solidFill>
                <a:srgbClr val="EFEFEF"/>
              </a:solidFill>
              <a:latin typeface="Roboto"/>
              <a:ea typeface="Roboto"/>
              <a:cs typeface="Roboto"/>
              <a:sym typeface="Roboto"/>
            </a:endParaRPr>
          </a:p>
        </p:txBody>
      </p:sp>
      <p:sp>
        <p:nvSpPr>
          <p:cNvPr id="120" name="Google Shape;120;p20"/>
          <p:cNvSpPr txBox="1"/>
          <p:nvPr/>
        </p:nvSpPr>
        <p:spPr>
          <a:xfrm>
            <a:off x="3453250" y="2622850"/>
            <a:ext cx="2181900" cy="204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EFEFEF"/>
                </a:solidFill>
                <a:latin typeface="Roboto"/>
                <a:ea typeface="Roboto"/>
                <a:cs typeface="Roboto"/>
                <a:sym typeface="Roboto"/>
              </a:rPr>
              <a:t>Votes can be cast from your phone, any location, allowing for a more equal representation of voters</a:t>
            </a:r>
            <a:endParaRPr>
              <a:solidFill>
                <a:srgbClr val="EFEFEF"/>
              </a:solidFill>
              <a:latin typeface="Roboto"/>
              <a:ea typeface="Roboto"/>
              <a:cs typeface="Roboto"/>
              <a:sym typeface="Roboto"/>
            </a:endParaRPr>
          </a:p>
        </p:txBody>
      </p:sp>
      <p:sp>
        <p:nvSpPr>
          <p:cNvPr id="121" name="Google Shape;121;p20"/>
          <p:cNvSpPr txBox="1"/>
          <p:nvPr/>
        </p:nvSpPr>
        <p:spPr>
          <a:xfrm>
            <a:off x="883350" y="2622850"/>
            <a:ext cx="2104200" cy="204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666666"/>
                </a:solidFill>
                <a:latin typeface="Roboto"/>
                <a:ea typeface="Roboto"/>
                <a:cs typeface="Roboto"/>
                <a:sym typeface="Roboto"/>
              </a:rPr>
              <a:t>It is extremely difficult to breach an election</a:t>
            </a:r>
            <a:endParaRPr>
              <a:solidFill>
                <a:srgbClr val="666666"/>
              </a:solidFill>
              <a:latin typeface="Roboto"/>
              <a:ea typeface="Roboto"/>
              <a:cs typeface="Roboto"/>
              <a:sym typeface="Roboto"/>
            </a:endParaRPr>
          </a:p>
        </p:txBody>
      </p:sp>
      <p:sp>
        <p:nvSpPr>
          <p:cNvPr id="122" name="Google Shape;122;p20"/>
          <p:cNvSpPr txBox="1"/>
          <p:nvPr/>
        </p:nvSpPr>
        <p:spPr>
          <a:xfrm>
            <a:off x="6518825" y="2622850"/>
            <a:ext cx="2104200" cy="204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EFEFEF"/>
                </a:solidFill>
                <a:latin typeface="Roboto"/>
                <a:ea typeface="Roboto"/>
                <a:cs typeface="Roboto"/>
                <a:sym typeface="Roboto"/>
              </a:rPr>
              <a:t>There is no ambiguity as to if there was a miscount</a:t>
            </a:r>
            <a:endParaRPr>
              <a:solidFill>
                <a:srgbClr val="EFEFEF"/>
              </a:solidFill>
              <a:latin typeface="Roboto"/>
              <a:ea typeface="Roboto"/>
              <a:cs typeface="Roboto"/>
              <a:sym typeface="Roboto"/>
            </a:endParaRPr>
          </a:p>
        </p:txBody>
      </p:sp>
      <p:pic>
        <p:nvPicPr>
          <p:cNvPr id="123" name="Google Shape;123;p20"/>
          <p:cNvPicPr preferRelativeResize="0"/>
          <p:nvPr/>
        </p:nvPicPr>
        <p:blipFill>
          <a:blip r:embed="rId4">
            <a:alphaModFix amt="58000"/>
          </a:blip>
          <a:stretch>
            <a:fillRect/>
          </a:stretch>
        </p:blipFill>
        <p:spPr>
          <a:xfrm>
            <a:off x="231150" y="3854049"/>
            <a:ext cx="917577" cy="11071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7" name="Shape 127"/>
        <p:cNvGrpSpPr/>
        <p:nvPr/>
      </p:nvGrpSpPr>
      <p:grpSpPr>
        <a:xfrm>
          <a:off x="0" y="0"/>
          <a:ext cx="0" cy="0"/>
          <a:chOff x="0" y="0"/>
          <a:chExt cx="0" cy="0"/>
        </a:xfrm>
      </p:grpSpPr>
      <p:pic>
        <p:nvPicPr>
          <p:cNvPr id="128" name="Google Shape;128;p21"/>
          <p:cNvPicPr preferRelativeResize="0"/>
          <p:nvPr/>
        </p:nvPicPr>
        <p:blipFill>
          <a:blip r:embed="rId3">
            <a:alphaModFix/>
          </a:blip>
          <a:stretch>
            <a:fillRect/>
          </a:stretch>
        </p:blipFill>
        <p:spPr>
          <a:xfrm>
            <a:off x="0" y="43000"/>
            <a:ext cx="9143994" cy="5143499"/>
          </a:xfrm>
          <a:prstGeom prst="rect">
            <a:avLst/>
          </a:prstGeom>
          <a:noFill/>
          <a:ln>
            <a:noFill/>
          </a:ln>
        </p:spPr>
      </p:pic>
      <p:sp>
        <p:nvSpPr>
          <p:cNvPr id="129" name="Google Shape;129;p21"/>
          <p:cNvSpPr txBox="1"/>
          <p:nvPr/>
        </p:nvSpPr>
        <p:spPr>
          <a:xfrm>
            <a:off x="324275" y="797400"/>
            <a:ext cx="5836800" cy="67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1C6DF8"/>
                </a:solidFill>
                <a:latin typeface="Roboto"/>
                <a:ea typeface="Roboto"/>
                <a:cs typeface="Roboto"/>
                <a:sym typeface="Roboto"/>
              </a:rPr>
              <a:t>Vote Block Principles</a:t>
            </a:r>
            <a:endParaRPr b="1" sz="3000">
              <a:solidFill>
                <a:srgbClr val="1C6DF8"/>
              </a:solidFill>
              <a:latin typeface="Roboto"/>
              <a:ea typeface="Roboto"/>
              <a:cs typeface="Roboto"/>
              <a:sym typeface="Roboto"/>
            </a:endParaRPr>
          </a:p>
        </p:txBody>
      </p:sp>
      <p:sp>
        <p:nvSpPr>
          <p:cNvPr id="130" name="Google Shape;130;p21"/>
          <p:cNvSpPr txBox="1"/>
          <p:nvPr/>
        </p:nvSpPr>
        <p:spPr>
          <a:xfrm>
            <a:off x="883350" y="2093650"/>
            <a:ext cx="1845000" cy="52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EFEFEF"/>
                </a:solidFill>
                <a:latin typeface="Roboto"/>
                <a:ea typeface="Roboto"/>
                <a:cs typeface="Roboto"/>
                <a:sym typeface="Roboto"/>
              </a:rPr>
              <a:t>Security</a:t>
            </a:r>
            <a:endParaRPr b="1" sz="1800">
              <a:solidFill>
                <a:srgbClr val="EFEFEF"/>
              </a:solidFill>
              <a:latin typeface="Roboto"/>
              <a:ea typeface="Roboto"/>
              <a:cs typeface="Roboto"/>
              <a:sym typeface="Roboto"/>
            </a:endParaRPr>
          </a:p>
        </p:txBody>
      </p:sp>
      <p:sp>
        <p:nvSpPr>
          <p:cNvPr id="131" name="Google Shape;131;p21"/>
          <p:cNvSpPr txBox="1"/>
          <p:nvPr/>
        </p:nvSpPr>
        <p:spPr>
          <a:xfrm>
            <a:off x="3453250" y="2113300"/>
            <a:ext cx="1714800" cy="48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1C6DF8"/>
                </a:solidFill>
                <a:latin typeface="Roboto"/>
                <a:ea typeface="Roboto"/>
                <a:cs typeface="Roboto"/>
                <a:sym typeface="Roboto"/>
              </a:rPr>
              <a:t>Accessibility</a:t>
            </a:r>
            <a:endParaRPr b="1" sz="1800">
              <a:solidFill>
                <a:srgbClr val="1C6DF8"/>
              </a:solidFill>
              <a:latin typeface="Roboto"/>
              <a:ea typeface="Roboto"/>
              <a:cs typeface="Roboto"/>
              <a:sym typeface="Roboto"/>
            </a:endParaRPr>
          </a:p>
        </p:txBody>
      </p:sp>
      <p:sp>
        <p:nvSpPr>
          <p:cNvPr id="132" name="Google Shape;132;p21"/>
          <p:cNvSpPr txBox="1"/>
          <p:nvPr/>
        </p:nvSpPr>
        <p:spPr>
          <a:xfrm>
            <a:off x="3453250" y="2622850"/>
            <a:ext cx="2181900" cy="204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666666"/>
                </a:solidFill>
                <a:latin typeface="Roboto"/>
                <a:ea typeface="Roboto"/>
                <a:cs typeface="Roboto"/>
                <a:sym typeface="Roboto"/>
              </a:rPr>
              <a:t>Votes can be cast from your phone, any location, allowing for a more equal representation of voters</a:t>
            </a:r>
            <a:endParaRPr>
              <a:solidFill>
                <a:srgbClr val="666666"/>
              </a:solidFill>
              <a:latin typeface="Roboto"/>
              <a:ea typeface="Roboto"/>
              <a:cs typeface="Roboto"/>
              <a:sym typeface="Roboto"/>
            </a:endParaRPr>
          </a:p>
        </p:txBody>
      </p:sp>
      <p:sp>
        <p:nvSpPr>
          <p:cNvPr id="133" name="Google Shape;133;p21"/>
          <p:cNvSpPr txBox="1"/>
          <p:nvPr/>
        </p:nvSpPr>
        <p:spPr>
          <a:xfrm>
            <a:off x="883350" y="2622850"/>
            <a:ext cx="2104200" cy="204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3F3F3"/>
                </a:solidFill>
                <a:latin typeface="Roboto"/>
                <a:ea typeface="Roboto"/>
                <a:cs typeface="Roboto"/>
                <a:sym typeface="Roboto"/>
              </a:rPr>
              <a:t>It is extremely difficult to breach an election</a:t>
            </a:r>
            <a:endParaRPr>
              <a:solidFill>
                <a:srgbClr val="F3F3F3"/>
              </a:solidFill>
              <a:latin typeface="Roboto"/>
              <a:ea typeface="Roboto"/>
              <a:cs typeface="Roboto"/>
              <a:sym typeface="Roboto"/>
            </a:endParaRPr>
          </a:p>
        </p:txBody>
      </p:sp>
      <p:pic>
        <p:nvPicPr>
          <p:cNvPr id="134" name="Google Shape;134;p21"/>
          <p:cNvPicPr preferRelativeResize="0"/>
          <p:nvPr/>
        </p:nvPicPr>
        <p:blipFill>
          <a:blip r:embed="rId4">
            <a:alphaModFix amt="58000"/>
          </a:blip>
          <a:stretch>
            <a:fillRect/>
          </a:stretch>
        </p:blipFill>
        <p:spPr>
          <a:xfrm>
            <a:off x="231150" y="3854049"/>
            <a:ext cx="917577" cy="1107150"/>
          </a:xfrm>
          <a:prstGeom prst="rect">
            <a:avLst/>
          </a:prstGeom>
          <a:noFill/>
          <a:ln>
            <a:noFill/>
          </a:ln>
        </p:spPr>
      </p:pic>
      <p:sp>
        <p:nvSpPr>
          <p:cNvPr id="135" name="Google Shape;135;p21"/>
          <p:cNvSpPr txBox="1"/>
          <p:nvPr/>
        </p:nvSpPr>
        <p:spPr>
          <a:xfrm>
            <a:off x="6518825" y="2113300"/>
            <a:ext cx="1845000" cy="48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Roboto"/>
                <a:ea typeface="Roboto"/>
                <a:cs typeface="Roboto"/>
                <a:sym typeface="Roboto"/>
              </a:rPr>
              <a:t>Transparency</a:t>
            </a:r>
            <a:endParaRPr b="1" sz="1800">
              <a:solidFill>
                <a:srgbClr val="F3F3F3"/>
              </a:solidFill>
              <a:latin typeface="Roboto"/>
              <a:ea typeface="Roboto"/>
              <a:cs typeface="Roboto"/>
              <a:sym typeface="Roboto"/>
            </a:endParaRPr>
          </a:p>
        </p:txBody>
      </p:sp>
      <p:sp>
        <p:nvSpPr>
          <p:cNvPr id="136" name="Google Shape;136;p21"/>
          <p:cNvSpPr txBox="1"/>
          <p:nvPr/>
        </p:nvSpPr>
        <p:spPr>
          <a:xfrm>
            <a:off x="6518825" y="2622850"/>
            <a:ext cx="2104200" cy="204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EFEFEF"/>
                </a:solidFill>
                <a:latin typeface="Roboto"/>
                <a:ea typeface="Roboto"/>
                <a:cs typeface="Roboto"/>
                <a:sym typeface="Roboto"/>
              </a:rPr>
              <a:t>There is no ambiguity as to if there was a miscount</a:t>
            </a:r>
            <a:endParaRPr>
              <a:solidFill>
                <a:srgbClr val="EFEFEF"/>
              </a:solidFill>
              <a:latin typeface="Roboto"/>
              <a:ea typeface="Roboto"/>
              <a:cs typeface="Roboto"/>
              <a:sym typeface="Robo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0" name="Shape 140"/>
        <p:cNvGrpSpPr/>
        <p:nvPr/>
      </p:nvGrpSpPr>
      <p:grpSpPr>
        <a:xfrm>
          <a:off x="0" y="0"/>
          <a:ext cx="0" cy="0"/>
          <a:chOff x="0" y="0"/>
          <a:chExt cx="0" cy="0"/>
        </a:xfrm>
      </p:grpSpPr>
      <p:pic>
        <p:nvPicPr>
          <p:cNvPr id="141" name="Google Shape;141;p22"/>
          <p:cNvPicPr preferRelativeResize="0"/>
          <p:nvPr/>
        </p:nvPicPr>
        <p:blipFill>
          <a:blip r:embed="rId3">
            <a:alphaModFix/>
          </a:blip>
          <a:stretch>
            <a:fillRect/>
          </a:stretch>
        </p:blipFill>
        <p:spPr>
          <a:xfrm>
            <a:off x="0" y="43000"/>
            <a:ext cx="9143994" cy="5143499"/>
          </a:xfrm>
          <a:prstGeom prst="rect">
            <a:avLst/>
          </a:prstGeom>
          <a:noFill/>
          <a:ln>
            <a:noFill/>
          </a:ln>
        </p:spPr>
      </p:pic>
      <p:sp>
        <p:nvSpPr>
          <p:cNvPr id="142" name="Google Shape;142;p22"/>
          <p:cNvSpPr txBox="1"/>
          <p:nvPr/>
        </p:nvSpPr>
        <p:spPr>
          <a:xfrm>
            <a:off x="324275" y="797400"/>
            <a:ext cx="5836800" cy="67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1C6DF8"/>
                </a:solidFill>
                <a:latin typeface="Roboto"/>
                <a:ea typeface="Roboto"/>
                <a:cs typeface="Roboto"/>
                <a:sym typeface="Roboto"/>
              </a:rPr>
              <a:t>Vote Block Principles</a:t>
            </a:r>
            <a:endParaRPr b="1" sz="3000">
              <a:solidFill>
                <a:srgbClr val="1C6DF8"/>
              </a:solidFill>
              <a:latin typeface="Roboto"/>
              <a:ea typeface="Roboto"/>
              <a:cs typeface="Roboto"/>
              <a:sym typeface="Roboto"/>
            </a:endParaRPr>
          </a:p>
        </p:txBody>
      </p:sp>
      <p:sp>
        <p:nvSpPr>
          <p:cNvPr id="143" name="Google Shape;143;p22"/>
          <p:cNvSpPr txBox="1"/>
          <p:nvPr/>
        </p:nvSpPr>
        <p:spPr>
          <a:xfrm>
            <a:off x="6518825" y="2113300"/>
            <a:ext cx="1845000" cy="48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1C6DF8"/>
                </a:solidFill>
                <a:latin typeface="Roboto"/>
                <a:ea typeface="Roboto"/>
                <a:cs typeface="Roboto"/>
                <a:sym typeface="Roboto"/>
              </a:rPr>
              <a:t>Transparency</a:t>
            </a:r>
            <a:endParaRPr b="1" sz="1800">
              <a:solidFill>
                <a:srgbClr val="1C6DF8"/>
              </a:solidFill>
              <a:latin typeface="Roboto"/>
              <a:ea typeface="Roboto"/>
              <a:cs typeface="Roboto"/>
              <a:sym typeface="Roboto"/>
            </a:endParaRPr>
          </a:p>
        </p:txBody>
      </p:sp>
      <p:sp>
        <p:nvSpPr>
          <p:cNvPr id="144" name="Google Shape;144;p22"/>
          <p:cNvSpPr txBox="1"/>
          <p:nvPr/>
        </p:nvSpPr>
        <p:spPr>
          <a:xfrm>
            <a:off x="6518825" y="2622850"/>
            <a:ext cx="2104200" cy="204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666666"/>
                </a:solidFill>
                <a:latin typeface="Roboto"/>
                <a:ea typeface="Roboto"/>
                <a:cs typeface="Roboto"/>
                <a:sym typeface="Roboto"/>
              </a:rPr>
              <a:t>There is no ambiguity as to if there was a miscount</a:t>
            </a:r>
            <a:endParaRPr>
              <a:solidFill>
                <a:srgbClr val="666666"/>
              </a:solidFill>
              <a:latin typeface="Roboto"/>
              <a:ea typeface="Roboto"/>
              <a:cs typeface="Roboto"/>
              <a:sym typeface="Roboto"/>
            </a:endParaRPr>
          </a:p>
        </p:txBody>
      </p:sp>
      <p:pic>
        <p:nvPicPr>
          <p:cNvPr id="145" name="Google Shape;145;p22"/>
          <p:cNvPicPr preferRelativeResize="0"/>
          <p:nvPr/>
        </p:nvPicPr>
        <p:blipFill>
          <a:blip r:embed="rId4">
            <a:alphaModFix amt="58000"/>
          </a:blip>
          <a:stretch>
            <a:fillRect/>
          </a:stretch>
        </p:blipFill>
        <p:spPr>
          <a:xfrm>
            <a:off x="231150" y="3854049"/>
            <a:ext cx="917577" cy="1107150"/>
          </a:xfrm>
          <a:prstGeom prst="rect">
            <a:avLst/>
          </a:prstGeom>
          <a:noFill/>
          <a:ln>
            <a:noFill/>
          </a:ln>
        </p:spPr>
      </p:pic>
      <p:sp>
        <p:nvSpPr>
          <p:cNvPr id="146" name="Google Shape;146;p22"/>
          <p:cNvSpPr txBox="1"/>
          <p:nvPr/>
        </p:nvSpPr>
        <p:spPr>
          <a:xfrm>
            <a:off x="883350" y="2093650"/>
            <a:ext cx="1845000" cy="52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EFEFEF"/>
                </a:solidFill>
                <a:latin typeface="Roboto"/>
                <a:ea typeface="Roboto"/>
                <a:cs typeface="Roboto"/>
                <a:sym typeface="Roboto"/>
              </a:rPr>
              <a:t>Security</a:t>
            </a:r>
            <a:endParaRPr b="1" sz="1800">
              <a:solidFill>
                <a:srgbClr val="EFEFEF"/>
              </a:solidFill>
              <a:latin typeface="Roboto"/>
              <a:ea typeface="Roboto"/>
              <a:cs typeface="Roboto"/>
              <a:sym typeface="Roboto"/>
            </a:endParaRPr>
          </a:p>
        </p:txBody>
      </p:sp>
      <p:sp>
        <p:nvSpPr>
          <p:cNvPr id="147" name="Google Shape;147;p22"/>
          <p:cNvSpPr txBox="1"/>
          <p:nvPr/>
        </p:nvSpPr>
        <p:spPr>
          <a:xfrm>
            <a:off x="883350" y="2622850"/>
            <a:ext cx="2104200" cy="204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3F3F3"/>
                </a:solidFill>
                <a:latin typeface="Roboto"/>
                <a:ea typeface="Roboto"/>
                <a:cs typeface="Roboto"/>
                <a:sym typeface="Roboto"/>
              </a:rPr>
              <a:t>It is extremely difficult to breach an election</a:t>
            </a:r>
            <a:endParaRPr>
              <a:solidFill>
                <a:srgbClr val="F3F3F3"/>
              </a:solidFill>
              <a:latin typeface="Roboto"/>
              <a:ea typeface="Roboto"/>
              <a:cs typeface="Roboto"/>
              <a:sym typeface="Roboto"/>
            </a:endParaRPr>
          </a:p>
        </p:txBody>
      </p:sp>
      <p:sp>
        <p:nvSpPr>
          <p:cNvPr id="148" name="Google Shape;148;p22"/>
          <p:cNvSpPr txBox="1"/>
          <p:nvPr/>
        </p:nvSpPr>
        <p:spPr>
          <a:xfrm>
            <a:off x="3453250" y="2113300"/>
            <a:ext cx="1714800" cy="48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EFEFEF"/>
                </a:solidFill>
                <a:latin typeface="Roboto"/>
                <a:ea typeface="Roboto"/>
                <a:cs typeface="Roboto"/>
                <a:sym typeface="Roboto"/>
              </a:rPr>
              <a:t>Accessibility</a:t>
            </a:r>
            <a:endParaRPr b="1" sz="1800">
              <a:solidFill>
                <a:srgbClr val="EFEFEF"/>
              </a:solidFill>
              <a:latin typeface="Roboto"/>
              <a:ea typeface="Roboto"/>
              <a:cs typeface="Roboto"/>
              <a:sym typeface="Roboto"/>
            </a:endParaRPr>
          </a:p>
        </p:txBody>
      </p:sp>
      <p:sp>
        <p:nvSpPr>
          <p:cNvPr id="149" name="Google Shape;149;p22"/>
          <p:cNvSpPr txBox="1"/>
          <p:nvPr/>
        </p:nvSpPr>
        <p:spPr>
          <a:xfrm>
            <a:off x="3453250" y="2622850"/>
            <a:ext cx="2181900" cy="204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EFEFEF"/>
                </a:solidFill>
                <a:latin typeface="Roboto"/>
                <a:ea typeface="Roboto"/>
                <a:cs typeface="Roboto"/>
                <a:sym typeface="Roboto"/>
              </a:rPr>
              <a:t>Votes can be cast from your phone, any location, allowing for a more equal representation of voters</a:t>
            </a:r>
            <a:endParaRPr>
              <a:solidFill>
                <a:srgbClr val="EFEFEF"/>
              </a:solidFill>
              <a:latin typeface="Roboto"/>
              <a:ea typeface="Roboto"/>
              <a:cs typeface="Roboto"/>
              <a:sym typeface="Robo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3" name="Shape 153"/>
        <p:cNvGrpSpPr/>
        <p:nvPr/>
      </p:nvGrpSpPr>
      <p:grpSpPr>
        <a:xfrm>
          <a:off x="0" y="0"/>
          <a:ext cx="0" cy="0"/>
          <a:chOff x="0" y="0"/>
          <a:chExt cx="0" cy="0"/>
        </a:xfrm>
      </p:grpSpPr>
      <p:pic>
        <p:nvPicPr>
          <p:cNvPr id="154" name="Google Shape;154;p23"/>
          <p:cNvPicPr preferRelativeResize="0"/>
          <p:nvPr/>
        </p:nvPicPr>
        <p:blipFill>
          <a:blip r:embed="rId3">
            <a:alphaModFix/>
          </a:blip>
          <a:stretch>
            <a:fillRect/>
          </a:stretch>
        </p:blipFill>
        <p:spPr>
          <a:xfrm>
            <a:off x="0" y="0"/>
            <a:ext cx="9143994" cy="5143499"/>
          </a:xfrm>
          <a:prstGeom prst="rect">
            <a:avLst/>
          </a:prstGeom>
          <a:noFill/>
          <a:ln>
            <a:noFill/>
          </a:ln>
        </p:spPr>
      </p:pic>
      <p:sp>
        <p:nvSpPr>
          <p:cNvPr id="155" name="Google Shape;155;p23"/>
          <p:cNvSpPr txBox="1"/>
          <p:nvPr>
            <p:ph idx="1" type="body"/>
          </p:nvPr>
        </p:nvSpPr>
        <p:spPr>
          <a:xfrm>
            <a:off x="850238" y="1784288"/>
            <a:ext cx="2176800" cy="25449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b="1" lang="en">
                <a:solidFill>
                  <a:srgbClr val="000000"/>
                </a:solidFill>
                <a:latin typeface="Roboto"/>
                <a:ea typeface="Roboto"/>
                <a:cs typeface="Roboto"/>
                <a:sym typeface="Roboto"/>
              </a:rPr>
              <a:t>VISIT YOUR LOCAL AGENCY</a:t>
            </a:r>
            <a:endParaRPr>
              <a:solidFill>
                <a:srgbClr val="000000"/>
              </a:solidFill>
              <a:latin typeface="Roboto"/>
              <a:ea typeface="Roboto"/>
              <a:cs typeface="Roboto"/>
              <a:sym typeface="Roboto"/>
            </a:endParaRPr>
          </a:p>
        </p:txBody>
      </p:sp>
      <p:pic>
        <p:nvPicPr>
          <p:cNvPr id="156" name="Google Shape;156;p23"/>
          <p:cNvPicPr preferRelativeResize="0"/>
          <p:nvPr/>
        </p:nvPicPr>
        <p:blipFill rotWithShape="1">
          <a:blip r:embed="rId4">
            <a:alphaModFix/>
          </a:blip>
          <a:srcRect b="15653" l="10906" r="10686" t="15085"/>
          <a:stretch/>
        </p:blipFill>
        <p:spPr>
          <a:xfrm>
            <a:off x="1232562" y="2651925"/>
            <a:ext cx="1412175" cy="1347324"/>
          </a:xfrm>
          <a:prstGeom prst="rect">
            <a:avLst/>
          </a:prstGeom>
          <a:noFill/>
          <a:ln>
            <a:noFill/>
          </a:ln>
        </p:spPr>
      </p:pic>
      <p:sp>
        <p:nvSpPr>
          <p:cNvPr id="157" name="Google Shape;157;p23"/>
          <p:cNvSpPr/>
          <p:nvPr/>
        </p:nvSpPr>
        <p:spPr>
          <a:xfrm>
            <a:off x="183913" y="3038225"/>
            <a:ext cx="773700" cy="599400"/>
          </a:xfrm>
          <a:prstGeom prst="rightArrow">
            <a:avLst>
              <a:gd fmla="val 50000" name="adj1"/>
              <a:gd fmla="val 50000" name="adj2"/>
            </a:avLst>
          </a:prstGeom>
          <a:solidFill>
            <a:srgbClr val="FFFFFF"/>
          </a:solidFill>
          <a:ln cap="flat" cmpd="sng" w="19050">
            <a:solidFill>
              <a:srgbClr val="1C6DF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23"/>
          <p:cNvSpPr/>
          <p:nvPr/>
        </p:nvSpPr>
        <p:spPr>
          <a:xfrm>
            <a:off x="3024338" y="3038225"/>
            <a:ext cx="773700" cy="599400"/>
          </a:xfrm>
          <a:prstGeom prst="rightArrow">
            <a:avLst>
              <a:gd fmla="val 50000" name="adj1"/>
              <a:gd fmla="val 50000" name="adj2"/>
            </a:avLst>
          </a:prstGeom>
          <a:solidFill>
            <a:srgbClr val="FFFFFF"/>
          </a:solidFill>
          <a:ln cap="flat" cmpd="sng" w="19050">
            <a:solidFill>
              <a:srgbClr val="1C6DF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23"/>
          <p:cNvSpPr txBox="1"/>
          <p:nvPr>
            <p:ph idx="1" type="body"/>
          </p:nvPr>
        </p:nvSpPr>
        <p:spPr>
          <a:xfrm>
            <a:off x="3798038" y="1784300"/>
            <a:ext cx="1875300" cy="6453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b="1" lang="en">
                <a:solidFill>
                  <a:srgbClr val="000000"/>
                </a:solidFill>
                <a:latin typeface="Roboto"/>
                <a:ea typeface="Roboto"/>
                <a:cs typeface="Roboto"/>
                <a:sym typeface="Roboto"/>
              </a:rPr>
              <a:t>BRING YOUR ID</a:t>
            </a:r>
            <a:endParaRPr>
              <a:solidFill>
                <a:srgbClr val="000000"/>
              </a:solidFill>
              <a:latin typeface="Roboto"/>
              <a:ea typeface="Roboto"/>
              <a:cs typeface="Roboto"/>
              <a:sym typeface="Roboto"/>
            </a:endParaRPr>
          </a:p>
        </p:txBody>
      </p:sp>
      <p:sp>
        <p:nvSpPr>
          <p:cNvPr id="160" name="Google Shape;160;p23"/>
          <p:cNvSpPr/>
          <p:nvPr/>
        </p:nvSpPr>
        <p:spPr>
          <a:xfrm>
            <a:off x="5739613" y="3038225"/>
            <a:ext cx="773700" cy="599400"/>
          </a:xfrm>
          <a:prstGeom prst="rightArrow">
            <a:avLst>
              <a:gd fmla="val 50000" name="adj1"/>
              <a:gd fmla="val 50000" name="adj2"/>
            </a:avLst>
          </a:prstGeom>
          <a:solidFill>
            <a:srgbClr val="FFFFFF"/>
          </a:solidFill>
          <a:ln cap="flat" cmpd="sng" w="19050">
            <a:solidFill>
              <a:srgbClr val="1C6DF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23"/>
          <p:cNvSpPr txBox="1"/>
          <p:nvPr>
            <p:ph idx="1" type="body"/>
          </p:nvPr>
        </p:nvSpPr>
        <p:spPr>
          <a:xfrm>
            <a:off x="6444350" y="1784300"/>
            <a:ext cx="2353500" cy="19116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b="1" lang="en">
                <a:solidFill>
                  <a:srgbClr val="000000"/>
                </a:solidFill>
                <a:latin typeface="Roboto"/>
                <a:ea typeface="Roboto"/>
                <a:cs typeface="Roboto"/>
                <a:sym typeface="Roboto"/>
              </a:rPr>
              <a:t>QR CODE BY GOV</a:t>
            </a:r>
            <a:endParaRPr>
              <a:solidFill>
                <a:srgbClr val="000000"/>
              </a:solidFill>
              <a:latin typeface="Roboto"/>
              <a:ea typeface="Roboto"/>
              <a:cs typeface="Roboto"/>
              <a:sym typeface="Roboto"/>
            </a:endParaRPr>
          </a:p>
        </p:txBody>
      </p:sp>
      <p:pic>
        <p:nvPicPr>
          <p:cNvPr id="162" name="Google Shape;162;p23"/>
          <p:cNvPicPr preferRelativeResize="0"/>
          <p:nvPr/>
        </p:nvPicPr>
        <p:blipFill>
          <a:blip r:embed="rId5">
            <a:alphaModFix/>
          </a:blip>
          <a:stretch>
            <a:fillRect/>
          </a:stretch>
        </p:blipFill>
        <p:spPr>
          <a:xfrm>
            <a:off x="7045725" y="2571359"/>
            <a:ext cx="1304706" cy="1304675"/>
          </a:xfrm>
          <a:prstGeom prst="rect">
            <a:avLst/>
          </a:prstGeom>
          <a:noFill/>
          <a:ln>
            <a:noFill/>
          </a:ln>
        </p:spPr>
      </p:pic>
      <p:pic>
        <p:nvPicPr>
          <p:cNvPr id="163" name="Google Shape;163;p23"/>
          <p:cNvPicPr preferRelativeResize="0"/>
          <p:nvPr/>
        </p:nvPicPr>
        <p:blipFill>
          <a:blip r:embed="rId6">
            <a:alphaModFix/>
          </a:blip>
          <a:stretch>
            <a:fillRect/>
          </a:stretch>
        </p:blipFill>
        <p:spPr>
          <a:xfrm>
            <a:off x="7689823" y="2984121"/>
            <a:ext cx="1016132" cy="891913"/>
          </a:xfrm>
          <a:prstGeom prst="rect">
            <a:avLst/>
          </a:prstGeom>
          <a:noFill/>
          <a:ln>
            <a:noFill/>
          </a:ln>
        </p:spPr>
      </p:pic>
      <p:pic>
        <p:nvPicPr>
          <p:cNvPr id="164" name="Google Shape;164;p23"/>
          <p:cNvPicPr preferRelativeResize="0"/>
          <p:nvPr/>
        </p:nvPicPr>
        <p:blipFill>
          <a:blip r:embed="rId7">
            <a:alphaModFix/>
          </a:blip>
          <a:stretch>
            <a:fillRect/>
          </a:stretch>
        </p:blipFill>
        <p:spPr>
          <a:xfrm>
            <a:off x="4029604" y="2819321"/>
            <a:ext cx="1412175" cy="1037208"/>
          </a:xfrm>
          <a:prstGeom prst="rect">
            <a:avLst/>
          </a:prstGeom>
          <a:noFill/>
          <a:ln>
            <a:noFill/>
          </a:ln>
        </p:spPr>
      </p:pic>
      <p:pic>
        <p:nvPicPr>
          <p:cNvPr id="165" name="Google Shape;165;p23"/>
          <p:cNvPicPr preferRelativeResize="0"/>
          <p:nvPr/>
        </p:nvPicPr>
        <p:blipFill>
          <a:blip r:embed="rId8">
            <a:alphaModFix amt="58000"/>
          </a:blip>
          <a:stretch>
            <a:fillRect/>
          </a:stretch>
        </p:blipFill>
        <p:spPr>
          <a:xfrm>
            <a:off x="231150" y="3854049"/>
            <a:ext cx="917577" cy="1107150"/>
          </a:xfrm>
          <a:prstGeom prst="rect">
            <a:avLst/>
          </a:prstGeom>
          <a:noFill/>
          <a:ln>
            <a:noFill/>
          </a:ln>
        </p:spPr>
      </p:pic>
      <p:sp>
        <p:nvSpPr>
          <p:cNvPr id="166" name="Google Shape;166;p23"/>
          <p:cNvSpPr txBox="1"/>
          <p:nvPr/>
        </p:nvSpPr>
        <p:spPr>
          <a:xfrm>
            <a:off x="324275" y="797400"/>
            <a:ext cx="5836800" cy="67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1C6DF8"/>
                </a:solidFill>
                <a:latin typeface="Roboto"/>
                <a:ea typeface="Roboto"/>
                <a:cs typeface="Roboto"/>
                <a:sym typeface="Roboto"/>
              </a:rPr>
              <a:t>Before the Election</a:t>
            </a:r>
            <a:endParaRPr b="1" sz="3000">
              <a:solidFill>
                <a:srgbClr val="1C6DF8"/>
              </a:solidFill>
              <a:latin typeface="Roboto"/>
              <a:ea typeface="Roboto"/>
              <a:cs typeface="Roboto"/>
              <a:sym typeface="Roboto"/>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